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Lst>
  <p:notesMasterIdLst>
    <p:notesMasterId r:id="rId67"/>
  </p:notesMasterIdLst>
  <p:sldIdLst>
    <p:sldId id="256" r:id="rId3"/>
    <p:sldId id="277" r:id="rId4"/>
    <p:sldId id="296" r:id="rId5"/>
    <p:sldId id="298" r:id="rId6"/>
    <p:sldId id="295" r:id="rId7"/>
    <p:sldId id="336" r:id="rId8"/>
    <p:sldId id="289" r:id="rId9"/>
    <p:sldId id="279" r:id="rId10"/>
    <p:sldId id="276" r:id="rId11"/>
    <p:sldId id="292" r:id="rId12"/>
    <p:sldId id="281" r:id="rId13"/>
    <p:sldId id="297" r:id="rId14"/>
    <p:sldId id="285" r:id="rId15"/>
    <p:sldId id="286" r:id="rId16"/>
    <p:sldId id="288" r:id="rId17"/>
    <p:sldId id="337" r:id="rId18"/>
    <p:sldId id="262" r:id="rId19"/>
    <p:sldId id="303" r:id="rId20"/>
    <p:sldId id="333" r:id="rId21"/>
    <p:sldId id="322" r:id="rId22"/>
    <p:sldId id="282" r:id="rId23"/>
    <p:sldId id="283" r:id="rId24"/>
    <p:sldId id="343" r:id="rId25"/>
    <p:sldId id="266" r:id="rId26"/>
    <p:sldId id="291" r:id="rId27"/>
    <p:sldId id="312" r:id="rId28"/>
    <p:sldId id="327" r:id="rId29"/>
    <p:sldId id="323" r:id="rId30"/>
    <p:sldId id="329" r:id="rId31"/>
    <p:sldId id="344" r:id="rId32"/>
    <p:sldId id="293" r:id="rId33"/>
    <p:sldId id="294" r:id="rId34"/>
    <p:sldId id="287" r:id="rId35"/>
    <p:sldId id="321" r:id="rId36"/>
    <p:sldId id="320" r:id="rId37"/>
    <p:sldId id="350" r:id="rId38"/>
    <p:sldId id="316" r:id="rId39"/>
    <p:sldId id="305" r:id="rId40"/>
    <p:sldId id="304" r:id="rId41"/>
    <p:sldId id="302" r:id="rId42"/>
    <p:sldId id="309" r:id="rId43"/>
    <p:sldId id="318" r:id="rId44"/>
    <p:sldId id="332" r:id="rId45"/>
    <p:sldId id="338" r:id="rId46"/>
    <p:sldId id="335" r:id="rId47"/>
    <p:sldId id="339" r:id="rId48"/>
    <p:sldId id="308" r:id="rId49"/>
    <p:sldId id="330" r:id="rId50"/>
    <p:sldId id="340" r:id="rId51"/>
    <p:sldId id="324" r:id="rId52"/>
    <p:sldId id="351" r:id="rId53"/>
    <p:sldId id="347" r:id="rId54"/>
    <p:sldId id="319" r:id="rId55"/>
    <p:sldId id="331" r:id="rId56"/>
    <p:sldId id="341" r:id="rId57"/>
    <p:sldId id="342" r:id="rId58"/>
    <p:sldId id="349" r:id="rId59"/>
    <p:sldId id="348" r:id="rId60"/>
    <p:sldId id="326" r:id="rId61"/>
    <p:sldId id="317" r:id="rId62"/>
    <p:sldId id="272" r:id="rId63"/>
    <p:sldId id="346" r:id="rId64"/>
    <p:sldId id="274" r:id="rId65"/>
    <p:sldId id="345" r:id="rId66"/>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1866" autoAdjust="0"/>
  </p:normalViewPr>
  <p:slideViewPr>
    <p:cSldViewPr snapToGrid="0">
      <p:cViewPr varScale="1">
        <p:scale>
          <a:sx n="107" d="100"/>
          <a:sy n="107" d="100"/>
        </p:scale>
        <p:origin x="456" y="292"/>
      </p:cViewPr>
      <p:guideLst/>
    </p:cSldViewPr>
  </p:slideViewPr>
  <p:notesTextViewPr>
    <p:cViewPr>
      <p:scale>
        <a:sx n="200" d="100"/>
        <a:sy n="2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8906D8-BEF4-42AD-9B41-BF181630F45B}" type="doc">
      <dgm:prSet loTypeId="urn:microsoft.com/office/officeart/2016/7/layout/ChevronBlockProcess" loCatId="process" qsTypeId="urn:microsoft.com/office/officeart/2005/8/quickstyle/simple1" qsCatId="simple" csTypeId="urn:microsoft.com/office/officeart/2005/8/colors/colorful2" csCatId="colorful"/>
      <dgm:spPr/>
      <dgm:t>
        <a:bodyPr/>
        <a:lstStyle/>
        <a:p>
          <a:endParaRPr lang="en-US"/>
        </a:p>
      </dgm:t>
    </dgm:pt>
    <dgm:pt modelId="{6927459C-E83D-423F-A52C-A8451439E0D3}">
      <dgm:prSet/>
      <dgm:spPr/>
      <dgm:t>
        <a:bodyPr/>
        <a:lstStyle/>
        <a:p>
          <a:r>
            <a:rPr lang="en-US"/>
            <a:t>Sign up</a:t>
          </a:r>
        </a:p>
      </dgm:t>
    </dgm:pt>
    <dgm:pt modelId="{B28815C7-E1B3-4DB3-803E-9C9FB72758B0}" type="parTrans" cxnId="{3E173FC5-9854-4DEC-9183-514ABFA540FE}">
      <dgm:prSet/>
      <dgm:spPr/>
      <dgm:t>
        <a:bodyPr/>
        <a:lstStyle/>
        <a:p>
          <a:endParaRPr lang="en-US"/>
        </a:p>
      </dgm:t>
    </dgm:pt>
    <dgm:pt modelId="{38F50E3D-5AD3-48BA-8D35-CA2740941411}" type="sibTrans" cxnId="{3E173FC5-9854-4DEC-9183-514ABFA540FE}">
      <dgm:prSet/>
      <dgm:spPr/>
      <dgm:t>
        <a:bodyPr/>
        <a:lstStyle/>
        <a:p>
          <a:endParaRPr lang="en-US"/>
        </a:p>
      </dgm:t>
    </dgm:pt>
    <dgm:pt modelId="{32C8B281-EDA2-4B10-8195-0D3203EEDA81}">
      <dgm:prSet custT="1"/>
      <dgm:spPr/>
      <dgm:t>
        <a:bodyPr/>
        <a:lstStyle/>
        <a:p>
          <a:r>
            <a:rPr lang="en-US" sz="1800" dirty="0"/>
            <a:t>Sign up an account with a LLM provider that offers data privacy terms</a:t>
          </a:r>
        </a:p>
      </dgm:t>
    </dgm:pt>
    <dgm:pt modelId="{DFE52FB0-2AAE-47F0-BA70-F77ED4A7CC64}" type="parTrans" cxnId="{7C7E9559-34CA-44BB-8184-7FDA9CE43C98}">
      <dgm:prSet/>
      <dgm:spPr/>
      <dgm:t>
        <a:bodyPr/>
        <a:lstStyle/>
        <a:p>
          <a:endParaRPr lang="en-US"/>
        </a:p>
      </dgm:t>
    </dgm:pt>
    <dgm:pt modelId="{EC555D85-1CE0-4E99-9FF1-FBEEBE1DD59E}" type="sibTrans" cxnId="{7C7E9559-34CA-44BB-8184-7FDA9CE43C98}">
      <dgm:prSet/>
      <dgm:spPr/>
      <dgm:t>
        <a:bodyPr/>
        <a:lstStyle/>
        <a:p>
          <a:endParaRPr lang="en-US"/>
        </a:p>
      </dgm:t>
    </dgm:pt>
    <dgm:pt modelId="{2FCB8C28-42D4-46D9-B4FE-376C7328DD2A}">
      <dgm:prSet/>
      <dgm:spPr/>
      <dgm:t>
        <a:bodyPr/>
        <a:lstStyle/>
        <a:p>
          <a:r>
            <a:rPr lang="en-US" dirty="0"/>
            <a:t>Collaborate</a:t>
          </a:r>
        </a:p>
      </dgm:t>
    </dgm:pt>
    <dgm:pt modelId="{3F1DEF87-85C5-42C3-B997-8B15C5C1F41B}" type="parTrans" cxnId="{1DBFB2E9-3819-41BA-9D9B-D38158E8A2C7}">
      <dgm:prSet/>
      <dgm:spPr/>
      <dgm:t>
        <a:bodyPr/>
        <a:lstStyle/>
        <a:p>
          <a:endParaRPr lang="en-US"/>
        </a:p>
      </dgm:t>
    </dgm:pt>
    <dgm:pt modelId="{56D8D9E0-92CC-405E-A82B-55F5F1CE830C}" type="sibTrans" cxnId="{1DBFB2E9-3819-41BA-9D9B-D38158E8A2C7}">
      <dgm:prSet/>
      <dgm:spPr/>
      <dgm:t>
        <a:bodyPr/>
        <a:lstStyle/>
        <a:p>
          <a:endParaRPr lang="en-US"/>
        </a:p>
      </dgm:t>
    </dgm:pt>
    <dgm:pt modelId="{B157AA73-6F23-427E-8163-165AA959C080}">
      <dgm:prSet/>
      <dgm:spPr/>
      <dgm:t>
        <a:bodyPr/>
        <a:lstStyle/>
        <a:p>
          <a:r>
            <a:rPr lang="en-US"/>
            <a:t>Collaborate outside of IT to create a LLM access request policy with appropriate forms and approval gates</a:t>
          </a:r>
        </a:p>
      </dgm:t>
    </dgm:pt>
    <dgm:pt modelId="{3B6CF164-5176-4A22-9796-6C3B939A11FD}" type="parTrans" cxnId="{C2EF51DF-21BE-4339-8B37-A08E5DC3791D}">
      <dgm:prSet/>
      <dgm:spPr/>
      <dgm:t>
        <a:bodyPr/>
        <a:lstStyle/>
        <a:p>
          <a:endParaRPr lang="en-US"/>
        </a:p>
      </dgm:t>
    </dgm:pt>
    <dgm:pt modelId="{EA7BB897-BB84-4340-9F33-4AA52315E3E4}" type="sibTrans" cxnId="{C2EF51DF-21BE-4339-8B37-A08E5DC3791D}">
      <dgm:prSet/>
      <dgm:spPr/>
      <dgm:t>
        <a:bodyPr/>
        <a:lstStyle/>
        <a:p>
          <a:endParaRPr lang="en-US"/>
        </a:p>
      </dgm:t>
    </dgm:pt>
    <dgm:pt modelId="{AA77A0E7-9E8E-4585-B50C-EFC1215E74FB}">
      <dgm:prSet/>
      <dgm:spPr/>
      <dgm:t>
        <a:bodyPr/>
        <a:lstStyle/>
        <a:p>
          <a:r>
            <a:rPr lang="en-US"/>
            <a:t>Educate</a:t>
          </a:r>
        </a:p>
      </dgm:t>
    </dgm:pt>
    <dgm:pt modelId="{78589911-B8C4-4163-8517-2A9558B8BE8A}" type="parTrans" cxnId="{736BEA7B-CDF5-4339-B5AA-F7613E4B5253}">
      <dgm:prSet/>
      <dgm:spPr/>
      <dgm:t>
        <a:bodyPr/>
        <a:lstStyle/>
        <a:p>
          <a:endParaRPr lang="en-US"/>
        </a:p>
      </dgm:t>
    </dgm:pt>
    <dgm:pt modelId="{7B21A692-1422-49AB-8903-415DCC56B926}" type="sibTrans" cxnId="{736BEA7B-CDF5-4339-B5AA-F7613E4B5253}">
      <dgm:prSet/>
      <dgm:spPr/>
      <dgm:t>
        <a:bodyPr/>
        <a:lstStyle/>
        <a:p>
          <a:endParaRPr lang="en-US"/>
        </a:p>
      </dgm:t>
    </dgm:pt>
    <dgm:pt modelId="{ECE34B51-73D4-4F8F-94A8-0D9D77FE58E3}">
      <dgm:prSet/>
      <dgm:spPr/>
      <dgm:t>
        <a:bodyPr/>
        <a:lstStyle/>
        <a:p>
          <a:r>
            <a:rPr lang="en-US" dirty="0"/>
            <a:t>Educate approved LLM users on data stewardship</a:t>
          </a:r>
        </a:p>
      </dgm:t>
    </dgm:pt>
    <dgm:pt modelId="{58249A54-84DD-4C95-8865-8D2F077550B1}" type="parTrans" cxnId="{A26769E4-3834-4BD7-BB98-A9859E83F03E}">
      <dgm:prSet/>
      <dgm:spPr/>
      <dgm:t>
        <a:bodyPr/>
        <a:lstStyle/>
        <a:p>
          <a:endParaRPr lang="en-US"/>
        </a:p>
      </dgm:t>
    </dgm:pt>
    <dgm:pt modelId="{18D583AE-5028-4EF2-A7E8-FF2C0B22817A}" type="sibTrans" cxnId="{A26769E4-3834-4BD7-BB98-A9859E83F03E}">
      <dgm:prSet/>
      <dgm:spPr/>
      <dgm:t>
        <a:bodyPr/>
        <a:lstStyle/>
        <a:p>
          <a:endParaRPr lang="en-US"/>
        </a:p>
      </dgm:t>
    </dgm:pt>
    <dgm:pt modelId="{026C07A9-7779-4BCE-AD73-ADBF687C5108}">
      <dgm:prSet/>
      <dgm:spPr/>
      <dgm:t>
        <a:bodyPr/>
        <a:lstStyle/>
        <a:p>
          <a:r>
            <a:rPr lang="en-US" dirty="0"/>
            <a:t>Block</a:t>
          </a:r>
        </a:p>
      </dgm:t>
    </dgm:pt>
    <dgm:pt modelId="{12CA4489-8032-4977-86D9-F3D337257875}" type="parTrans" cxnId="{66FB079C-98B0-4718-94E9-1363761D0357}">
      <dgm:prSet/>
      <dgm:spPr/>
      <dgm:t>
        <a:bodyPr/>
        <a:lstStyle/>
        <a:p>
          <a:endParaRPr lang="en-US"/>
        </a:p>
      </dgm:t>
    </dgm:pt>
    <dgm:pt modelId="{02B8B14E-14A2-419F-9A2D-AB97E34A5B06}" type="sibTrans" cxnId="{66FB079C-98B0-4718-94E9-1363761D0357}">
      <dgm:prSet/>
      <dgm:spPr/>
      <dgm:t>
        <a:bodyPr/>
        <a:lstStyle/>
        <a:p>
          <a:endParaRPr lang="en-US"/>
        </a:p>
      </dgm:t>
    </dgm:pt>
    <dgm:pt modelId="{29B7739F-CE79-4A7C-B4EA-90F9C4A5B9C0}">
      <dgm:prSet/>
      <dgm:spPr/>
      <dgm:t>
        <a:bodyPr/>
        <a:lstStyle/>
        <a:p>
          <a:r>
            <a:rPr lang="en-US" dirty="0"/>
            <a:t>Block access to all LLM traffic at the SWG other than approved LLM users making requests to contracted LLM providers</a:t>
          </a:r>
        </a:p>
      </dgm:t>
    </dgm:pt>
    <dgm:pt modelId="{14120B2A-E309-4E24-888A-915A2FE4AC18}" type="parTrans" cxnId="{835A9B89-9D31-4DEC-AEFB-786E6DB94893}">
      <dgm:prSet/>
      <dgm:spPr/>
      <dgm:t>
        <a:bodyPr/>
        <a:lstStyle/>
        <a:p>
          <a:endParaRPr lang="en-US"/>
        </a:p>
      </dgm:t>
    </dgm:pt>
    <dgm:pt modelId="{4AEED06F-3972-4666-8D1A-0CCD84D63613}" type="sibTrans" cxnId="{835A9B89-9D31-4DEC-AEFB-786E6DB94893}">
      <dgm:prSet/>
      <dgm:spPr/>
      <dgm:t>
        <a:bodyPr/>
        <a:lstStyle/>
        <a:p>
          <a:endParaRPr lang="en-US"/>
        </a:p>
      </dgm:t>
    </dgm:pt>
    <dgm:pt modelId="{69282C30-DD19-4654-A9F9-F284A1E3B020}" type="pres">
      <dgm:prSet presAssocID="{C48906D8-BEF4-42AD-9B41-BF181630F45B}" presName="Name0" presStyleCnt="0">
        <dgm:presLayoutVars>
          <dgm:dir/>
          <dgm:animLvl val="lvl"/>
          <dgm:resizeHandles val="exact"/>
        </dgm:presLayoutVars>
      </dgm:prSet>
      <dgm:spPr/>
    </dgm:pt>
    <dgm:pt modelId="{ABD08DA6-517F-4FE6-B8E9-BD2EDE0141F4}" type="pres">
      <dgm:prSet presAssocID="{6927459C-E83D-423F-A52C-A8451439E0D3}" presName="composite" presStyleCnt="0"/>
      <dgm:spPr/>
    </dgm:pt>
    <dgm:pt modelId="{87299836-789B-489F-B402-C15D93E6C698}" type="pres">
      <dgm:prSet presAssocID="{6927459C-E83D-423F-A52C-A8451439E0D3}" presName="parTx" presStyleLbl="alignNode1" presStyleIdx="0" presStyleCnt="4" custLinFactX="3034" custLinFactNeighborX="100000" custLinFactNeighborY="-6207">
        <dgm:presLayoutVars>
          <dgm:chMax val="0"/>
          <dgm:chPref val="0"/>
        </dgm:presLayoutVars>
      </dgm:prSet>
      <dgm:spPr/>
    </dgm:pt>
    <dgm:pt modelId="{D912812D-B798-4C89-809B-71ED63125F6E}" type="pres">
      <dgm:prSet presAssocID="{6927459C-E83D-423F-A52C-A8451439E0D3}" presName="desTx" presStyleLbl="alignAccFollowNode1" presStyleIdx="0" presStyleCnt="4" custLinFactX="14689" custLinFactNeighborX="100000" custLinFactNeighborY="2300">
        <dgm:presLayoutVars/>
      </dgm:prSet>
      <dgm:spPr/>
    </dgm:pt>
    <dgm:pt modelId="{8E967198-649E-4F5F-B04B-E0FEB8ED3A17}" type="pres">
      <dgm:prSet presAssocID="{38F50E3D-5AD3-48BA-8D35-CA2740941411}" presName="space" presStyleCnt="0"/>
      <dgm:spPr/>
    </dgm:pt>
    <dgm:pt modelId="{A9775716-53D3-4251-B162-103370DF1F65}" type="pres">
      <dgm:prSet presAssocID="{2FCB8C28-42D4-46D9-B4FE-376C7328DD2A}" presName="composite" presStyleCnt="0"/>
      <dgm:spPr/>
    </dgm:pt>
    <dgm:pt modelId="{2494CE4F-71C4-4C00-BBFD-937DB3B28DFE}" type="pres">
      <dgm:prSet presAssocID="{2FCB8C28-42D4-46D9-B4FE-376C7328DD2A}" presName="parTx" presStyleLbl="alignNode1" presStyleIdx="1" presStyleCnt="4" custLinFactNeighborX="-91241" custLinFactNeighborY="-5388">
        <dgm:presLayoutVars>
          <dgm:chMax val="0"/>
          <dgm:chPref val="0"/>
        </dgm:presLayoutVars>
      </dgm:prSet>
      <dgm:spPr/>
    </dgm:pt>
    <dgm:pt modelId="{2DD90EF4-BF98-4B1A-9315-17F16FA7AA22}" type="pres">
      <dgm:prSet presAssocID="{2FCB8C28-42D4-46D9-B4FE-376C7328DD2A}" presName="desTx" presStyleLbl="alignAccFollowNode1" presStyleIdx="1" presStyleCnt="4" custLinFactNeighborX="-98218" custLinFactNeighborY="1724">
        <dgm:presLayoutVars/>
      </dgm:prSet>
      <dgm:spPr/>
    </dgm:pt>
    <dgm:pt modelId="{EED258A9-E20C-4E20-BD07-5DB9E11FEA24}" type="pres">
      <dgm:prSet presAssocID="{56D8D9E0-92CC-405E-A82B-55F5F1CE830C}" presName="space" presStyleCnt="0"/>
      <dgm:spPr/>
    </dgm:pt>
    <dgm:pt modelId="{021AA11C-E4E3-4B2A-8580-B2204C169075}" type="pres">
      <dgm:prSet presAssocID="{AA77A0E7-9E8E-4585-B50C-EFC1215E74FB}" presName="composite" presStyleCnt="0"/>
      <dgm:spPr/>
    </dgm:pt>
    <dgm:pt modelId="{BE6C2480-3689-464A-9A00-973D2E928246}" type="pres">
      <dgm:prSet presAssocID="{AA77A0E7-9E8E-4585-B50C-EFC1215E74FB}" presName="parTx" presStyleLbl="alignNode1" presStyleIdx="2" presStyleCnt="4" custLinFactNeighborX="2417" custLinFactNeighborY="-8135">
        <dgm:presLayoutVars>
          <dgm:chMax val="0"/>
          <dgm:chPref val="0"/>
        </dgm:presLayoutVars>
      </dgm:prSet>
      <dgm:spPr/>
    </dgm:pt>
    <dgm:pt modelId="{A9123D4E-D531-4C3F-AD15-ED39378F348A}" type="pres">
      <dgm:prSet presAssocID="{AA77A0E7-9E8E-4585-B50C-EFC1215E74FB}" presName="desTx" presStyleLbl="alignAccFollowNode1" presStyleIdx="2" presStyleCnt="4" custLinFactNeighborX="3337" custLinFactNeighborY="2260">
        <dgm:presLayoutVars/>
      </dgm:prSet>
      <dgm:spPr/>
    </dgm:pt>
    <dgm:pt modelId="{D63E945F-F154-4E7B-9E16-09165DA00C2C}" type="pres">
      <dgm:prSet presAssocID="{7B21A692-1422-49AB-8903-415DCC56B926}" presName="space" presStyleCnt="0"/>
      <dgm:spPr/>
    </dgm:pt>
    <dgm:pt modelId="{D95EE0BB-3791-465E-941E-E49EAF94E8F7}" type="pres">
      <dgm:prSet presAssocID="{026C07A9-7779-4BCE-AD73-ADBF687C5108}" presName="composite" presStyleCnt="0"/>
      <dgm:spPr/>
    </dgm:pt>
    <dgm:pt modelId="{A56263C4-4792-4E6A-9F6C-D3AFB3DB4015}" type="pres">
      <dgm:prSet presAssocID="{026C07A9-7779-4BCE-AD73-ADBF687C5108}" presName="parTx" presStyleLbl="alignNode1" presStyleIdx="3" presStyleCnt="4" custLinFactNeighborX="283" custLinFactNeighborY="-8461">
        <dgm:presLayoutVars>
          <dgm:chMax val="0"/>
          <dgm:chPref val="0"/>
        </dgm:presLayoutVars>
      </dgm:prSet>
      <dgm:spPr/>
    </dgm:pt>
    <dgm:pt modelId="{6C5FBF63-C37E-46E1-8838-83A9D66AAF77}" type="pres">
      <dgm:prSet presAssocID="{026C07A9-7779-4BCE-AD73-ADBF687C5108}" presName="desTx" presStyleLbl="alignAccFollowNode1" presStyleIdx="3" presStyleCnt="4" custLinFactNeighborY="1725">
        <dgm:presLayoutVars/>
      </dgm:prSet>
      <dgm:spPr/>
    </dgm:pt>
  </dgm:ptLst>
  <dgm:cxnLst>
    <dgm:cxn modelId="{0C1AA604-F584-497D-8CD4-7AB290B527DA}" type="presOf" srcId="{6927459C-E83D-423F-A52C-A8451439E0D3}" destId="{87299836-789B-489F-B402-C15D93E6C698}" srcOrd="0" destOrd="0" presId="urn:microsoft.com/office/officeart/2016/7/layout/ChevronBlockProcess"/>
    <dgm:cxn modelId="{E9A90134-FBEF-4F69-9B13-1793C19DED22}" type="presOf" srcId="{32C8B281-EDA2-4B10-8195-0D3203EEDA81}" destId="{D912812D-B798-4C89-809B-71ED63125F6E}" srcOrd="0" destOrd="0" presId="urn:microsoft.com/office/officeart/2016/7/layout/ChevronBlockProcess"/>
    <dgm:cxn modelId="{B4A9E463-929A-4B48-BF14-67F2D6335065}" type="presOf" srcId="{AA77A0E7-9E8E-4585-B50C-EFC1215E74FB}" destId="{BE6C2480-3689-464A-9A00-973D2E928246}" srcOrd="0" destOrd="0" presId="urn:microsoft.com/office/officeart/2016/7/layout/ChevronBlockProcess"/>
    <dgm:cxn modelId="{284FEF67-A3B8-4FA0-A05A-2B5D89CC793F}" type="presOf" srcId="{29B7739F-CE79-4A7C-B4EA-90F9C4A5B9C0}" destId="{6C5FBF63-C37E-46E1-8838-83A9D66AAF77}" srcOrd="0" destOrd="0" presId="urn:microsoft.com/office/officeart/2016/7/layout/ChevronBlockProcess"/>
    <dgm:cxn modelId="{7C7E9559-34CA-44BB-8184-7FDA9CE43C98}" srcId="{6927459C-E83D-423F-A52C-A8451439E0D3}" destId="{32C8B281-EDA2-4B10-8195-0D3203EEDA81}" srcOrd="0" destOrd="0" parTransId="{DFE52FB0-2AAE-47F0-BA70-F77ED4A7CC64}" sibTransId="{EC555D85-1CE0-4E99-9FF1-FBEEBE1DD59E}"/>
    <dgm:cxn modelId="{736BEA7B-CDF5-4339-B5AA-F7613E4B5253}" srcId="{C48906D8-BEF4-42AD-9B41-BF181630F45B}" destId="{AA77A0E7-9E8E-4585-B50C-EFC1215E74FB}" srcOrd="2" destOrd="0" parTransId="{78589911-B8C4-4163-8517-2A9558B8BE8A}" sibTransId="{7B21A692-1422-49AB-8903-415DCC56B926}"/>
    <dgm:cxn modelId="{D0C7C287-0043-4A47-8721-B8D7981C7B85}" type="presOf" srcId="{026C07A9-7779-4BCE-AD73-ADBF687C5108}" destId="{A56263C4-4792-4E6A-9F6C-D3AFB3DB4015}" srcOrd="0" destOrd="0" presId="urn:microsoft.com/office/officeart/2016/7/layout/ChevronBlockProcess"/>
    <dgm:cxn modelId="{835A9B89-9D31-4DEC-AEFB-786E6DB94893}" srcId="{026C07A9-7779-4BCE-AD73-ADBF687C5108}" destId="{29B7739F-CE79-4A7C-B4EA-90F9C4A5B9C0}" srcOrd="0" destOrd="0" parTransId="{14120B2A-E309-4E24-888A-915A2FE4AC18}" sibTransId="{4AEED06F-3972-4666-8D1A-0CCD84D63613}"/>
    <dgm:cxn modelId="{886AD697-84A3-4AA9-A65E-C8BE589E0E0D}" type="presOf" srcId="{B157AA73-6F23-427E-8163-165AA959C080}" destId="{2DD90EF4-BF98-4B1A-9315-17F16FA7AA22}" srcOrd="0" destOrd="0" presId="urn:microsoft.com/office/officeart/2016/7/layout/ChevronBlockProcess"/>
    <dgm:cxn modelId="{66FB079C-98B0-4718-94E9-1363761D0357}" srcId="{C48906D8-BEF4-42AD-9B41-BF181630F45B}" destId="{026C07A9-7779-4BCE-AD73-ADBF687C5108}" srcOrd="3" destOrd="0" parTransId="{12CA4489-8032-4977-86D9-F3D337257875}" sibTransId="{02B8B14E-14A2-419F-9A2D-AB97E34A5B06}"/>
    <dgm:cxn modelId="{3E173FC5-9854-4DEC-9183-514ABFA540FE}" srcId="{C48906D8-BEF4-42AD-9B41-BF181630F45B}" destId="{6927459C-E83D-423F-A52C-A8451439E0D3}" srcOrd="0" destOrd="0" parTransId="{B28815C7-E1B3-4DB3-803E-9C9FB72758B0}" sibTransId="{38F50E3D-5AD3-48BA-8D35-CA2740941411}"/>
    <dgm:cxn modelId="{2DBEF3C6-D051-422C-90E2-5B16C948E5F7}" type="presOf" srcId="{C48906D8-BEF4-42AD-9B41-BF181630F45B}" destId="{69282C30-DD19-4654-A9F9-F284A1E3B020}" srcOrd="0" destOrd="0" presId="urn:microsoft.com/office/officeart/2016/7/layout/ChevronBlockProcess"/>
    <dgm:cxn modelId="{EEE43DC9-FE19-4C37-8803-6A5F01D039EC}" type="presOf" srcId="{2FCB8C28-42D4-46D9-B4FE-376C7328DD2A}" destId="{2494CE4F-71C4-4C00-BBFD-937DB3B28DFE}" srcOrd="0" destOrd="0" presId="urn:microsoft.com/office/officeart/2016/7/layout/ChevronBlockProcess"/>
    <dgm:cxn modelId="{C2EF51DF-21BE-4339-8B37-A08E5DC3791D}" srcId="{2FCB8C28-42D4-46D9-B4FE-376C7328DD2A}" destId="{B157AA73-6F23-427E-8163-165AA959C080}" srcOrd="0" destOrd="0" parTransId="{3B6CF164-5176-4A22-9796-6C3B939A11FD}" sibTransId="{EA7BB897-BB84-4340-9F33-4AA52315E3E4}"/>
    <dgm:cxn modelId="{E96FE4DF-7CE8-4544-8044-054836799C2F}" type="presOf" srcId="{ECE34B51-73D4-4F8F-94A8-0D9D77FE58E3}" destId="{A9123D4E-D531-4C3F-AD15-ED39378F348A}" srcOrd="0" destOrd="0" presId="urn:microsoft.com/office/officeart/2016/7/layout/ChevronBlockProcess"/>
    <dgm:cxn modelId="{A26769E4-3834-4BD7-BB98-A9859E83F03E}" srcId="{AA77A0E7-9E8E-4585-B50C-EFC1215E74FB}" destId="{ECE34B51-73D4-4F8F-94A8-0D9D77FE58E3}" srcOrd="0" destOrd="0" parTransId="{58249A54-84DD-4C95-8865-8D2F077550B1}" sibTransId="{18D583AE-5028-4EF2-A7E8-FF2C0B22817A}"/>
    <dgm:cxn modelId="{1DBFB2E9-3819-41BA-9D9B-D38158E8A2C7}" srcId="{C48906D8-BEF4-42AD-9B41-BF181630F45B}" destId="{2FCB8C28-42D4-46D9-B4FE-376C7328DD2A}" srcOrd="1" destOrd="0" parTransId="{3F1DEF87-85C5-42C3-B997-8B15C5C1F41B}" sibTransId="{56D8D9E0-92CC-405E-A82B-55F5F1CE830C}"/>
    <dgm:cxn modelId="{6E407921-9AC5-4CE2-B78C-A411A89E69ED}" type="presParOf" srcId="{69282C30-DD19-4654-A9F9-F284A1E3B020}" destId="{ABD08DA6-517F-4FE6-B8E9-BD2EDE0141F4}" srcOrd="0" destOrd="0" presId="urn:microsoft.com/office/officeart/2016/7/layout/ChevronBlockProcess"/>
    <dgm:cxn modelId="{4E7AB13F-2036-49D7-B042-00F55C8C3F50}" type="presParOf" srcId="{ABD08DA6-517F-4FE6-B8E9-BD2EDE0141F4}" destId="{87299836-789B-489F-B402-C15D93E6C698}" srcOrd="0" destOrd="0" presId="urn:microsoft.com/office/officeart/2016/7/layout/ChevronBlockProcess"/>
    <dgm:cxn modelId="{DDB8A0A6-848C-426C-BC21-C5131244A999}" type="presParOf" srcId="{ABD08DA6-517F-4FE6-B8E9-BD2EDE0141F4}" destId="{D912812D-B798-4C89-809B-71ED63125F6E}" srcOrd="1" destOrd="0" presId="urn:microsoft.com/office/officeart/2016/7/layout/ChevronBlockProcess"/>
    <dgm:cxn modelId="{8AEA081D-5E61-4709-9DAC-8D09E972CE7F}" type="presParOf" srcId="{69282C30-DD19-4654-A9F9-F284A1E3B020}" destId="{8E967198-649E-4F5F-B04B-E0FEB8ED3A17}" srcOrd="1" destOrd="0" presId="urn:microsoft.com/office/officeart/2016/7/layout/ChevronBlockProcess"/>
    <dgm:cxn modelId="{EC1C3DA1-3E67-4896-8F6F-4A54B2D78AC0}" type="presParOf" srcId="{69282C30-DD19-4654-A9F9-F284A1E3B020}" destId="{A9775716-53D3-4251-B162-103370DF1F65}" srcOrd="2" destOrd="0" presId="urn:microsoft.com/office/officeart/2016/7/layout/ChevronBlockProcess"/>
    <dgm:cxn modelId="{D0FF5BCF-B953-4D50-866C-EF77DF212559}" type="presParOf" srcId="{A9775716-53D3-4251-B162-103370DF1F65}" destId="{2494CE4F-71C4-4C00-BBFD-937DB3B28DFE}" srcOrd="0" destOrd="0" presId="urn:microsoft.com/office/officeart/2016/7/layout/ChevronBlockProcess"/>
    <dgm:cxn modelId="{005DF46F-5638-4363-B7AF-8241B0C89082}" type="presParOf" srcId="{A9775716-53D3-4251-B162-103370DF1F65}" destId="{2DD90EF4-BF98-4B1A-9315-17F16FA7AA22}" srcOrd="1" destOrd="0" presId="urn:microsoft.com/office/officeart/2016/7/layout/ChevronBlockProcess"/>
    <dgm:cxn modelId="{9B0B84C1-102C-4C06-80AB-C7287CDE54DB}" type="presParOf" srcId="{69282C30-DD19-4654-A9F9-F284A1E3B020}" destId="{EED258A9-E20C-4E20-BD07-5DB9E11FEA24}" srcOrd="3" destOrd="0" presId="urn:microsoft.com/office/officeart/2016/7/layout/ChevronBlockProcess"/>
    <dgm:cxn modelId="{CA5BDFC1-855C-4571-A5E9-7B0DE79425C8}" type="presParOf" srcId="{69282C30-DD19-4654-A9F9-F284A1E3B020}" destId="{021AA11C-E4E3-4B2A-8580-B2204C169075}" srcOrd="4" destOrd="0" presId="urn:microsoft.com/office/officeart/2016/7/layout/ChevronBlockProcess"/>
    <dgm:cxn modelId="{3D295E3F-4B3F-4FC7-8655-67A78BDBB84C}" type="presParOf" srcId="{021AA11C-E4E3-4B2A-8580-B2204C169075}" destId="{BE6C2480-3689-464A-9A00-973D2E928246}" srcOrd="0" destOrd="0" presId="urn:microsoft.com/office/officeart/2016/7/layout/ChevronBlockProcess"/>
    <dgm:cxn modelId="{E27E447E-560E-4496-96C9-794F743F6A09}" type="presParOf" srcId="{021AA11C-E4E3-4B2A-8580-B2204C169075}" destId="{A9123D4E-D531-4C3F-AD15-ED39378F348A}" srcOrd="1" destOrd="0" presId="urn:microsoft.com/office/officeart/2016/7/layout/ChevronBlockProcess"/>
    <dgm:cxn modelId="{E81C732D-CAB2-4DF6-B7DB-92A84C497C3D}" type="presParOf" srcId="{69282C30-DD19-4654-A9F9-F284A1E3B020}" destId="{D63E945F-F154-4E7B-9E16-09165DA00C2C}" srcOrd="5" destOrd="0" presId="urn:microsoft.com/office/officeart/2016/7/layout/ChevronBlockProcess"/>
    <dgm:cxn modelId="{D96594E7-4E57-4D22-8383-E1260D9B9930}" type="presParOf" srcId="{69282C30-DD19-4654-A9F9-F284A1E3B020}" destId="{D95EE0BB-3791-465E-941E-E49EAF94E8F7}" srcOrd="6" destOrd="0" presId="urn:microsoft.com/office/officeart/2016/7/layout/ChevronBlockProcess"/>
    <dgm:cxn modelId="{DDBF44DC-CE26-4A34-8C35-3B596857C7E1}" type="presParOf" srcId="{D95EE0BB-3791-465E-941E-E49EAF94E8F7}" destId="{A56263C4-4792-4E6A-9F6C-D3AFB3DB4015}" srcOrd="0" destOrd="0" presId="urn:microsoft.com/office/officeart/2016/7/layout/ChevronBlockProcess"/>
    <dgm:cxn modelId="{AC08CBC1-9484-4383-A99B-191D3968C801}" type="presParOf" srcId="{D95EE0BB-3791-465E-941E-E49EAF94E8F7}" destId="{6C5FBF63-C37E-46E1-8838-83A9D66AAF77}" srcOrd="1" destOrd="0" presId="urn:microsoft.com/office/officeart/2016/7/layout/ChevronBlock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299836-789B-489F-B402-C15D93E6C698}">
      <dsp:nvSpPr>
        <dsp:cNvPr id="0" name=""/>
        <dsp:cNvSpPr/>
      </dsp:nvSpPr>
      <dsp:spPr>
        <a:xfrm>
          <a:off x="2147345" y="102152"/>
          <a:ext cx="2074952" cy="622485"/>
        </a:xfrm>
        <a:prstGeom prst="chevron">
          <a:avLst>
            <a:gd name="adj" fmla="val 30000"/>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860" tIns="76860" rIns="76860" bIns="76860" numCol="1" spcCol="1270" anchor="ctr" anchorCtr="0">
          <a:noAutofit/>
        </a:bodyPr>
        <a:lstStyle/>
        <a:p>
          <a:pPr marL="0" lvl="0" indent="0" algn="ctr" defTabSz="1155700">
            <a:lnSpc>
              <a:spcPct val="90000"/>
            </a:lnSpc>
            <a:spcBef>
              <a:spcPct val="0"/>
            </a:spcBef>
            <a:spcAft>
              <a:spcPct val="35000"/>
            </a:spcAft>
            <a:buNone/>
          </a:pPr>
          <a:r>
            <a:rPr lang="en-US" sz="2600" kern="1200"/>
            <a:t>Sign up</a:t>
          </a:r>
        </a:p>
      </dsp:txBody>
      <dsp:txXfrm>
        <a:off x="2334091" y="102152"/>
        <a:ext cx="1701461" cy="622485"/>
      </dsp:txXfrm>
    </dsp:sp>
    <dsp:sp modelId="{D912812D-B798-4C89-809B-71ED63125F6E}">
      <dsp:nvSpPr>
        <dsp:cNvPr id="0" name=""/>
        <dsp:cNvSpPr/>
      </dsp:nvSpPr>
      <dsp:spPr>
        <a:xfrm>
          <a:off x="2175004" y="814808"/>
          <a:ext cx="1888206" cy="2240536"/>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210" tIns="149210" rIns="149210" bIns="298421" numCol="1" spcCol="1270" anchor="t" anchorCtr="0">
          <a:noAutofit/>
        </a:bodyPr>
        <a:lstStyle/>
        <a:p>
          <a:pPr marL="0" lvl="0" indent="0" algn="l" defTabSz="800100">
            <a:lnSpc>
              <a:spcPct val="90000"/>
            </a:lnSpc>
            <a:spcBef>
              <a:spcPct val="0"/>
            </a:spcBef>
            <a:spcAft>
              <a:spcPct val="35000"/>
            </a:spcAft>
            <a:buNone/>
          </a:pPr>
          <a:r>
            <a:rPr lang="en-US" sz="1800" kern="1200" dirty="0"/>
            <a:t>Sign up an account with a LLM provider that offers data privacy terms</a:t>
          </a:r>
        </a:p>
      </dsp:txBody>
      <dsp:txXfrm>
        <a:off x="2175004" y="814808"/>
        <a:ext cx="1888206" cy="2240536"/>
      </dsp:txXfrm>
    </dsp:sp>
    <dsp:sp modelId="{2494CE4F-71C4-4C00-BBFD-937DB3B28DFE}">
      <dsp:nvSpPr>
        <dsp:cNvPr id="0" name=""/>
        <dsp:cNvSpPr/>
      </dsp:nvSpPr>
      <dsp:spPr>
        <a:xfrm>
          <a:off x="150244" y="107251"/>
          <a:ext cx="2074952" cy="622485"/>
        </a:xfrm>
        <a:prstGeom prst="chevron">
          <a:avLst>
            <a:gd name="adj" fmla="val 30000"/>
          </a:avLst>
        </a:prstGeom>
        <a:solidFill>
          <a:schemeClr val="accent2">
            <a:hueOff val="1560506"/>
            <a:satOff val="-1946"/>
            <a:lumOff val="458"/>
            <a:alphaOff val="0"/>
          </a:schemeClr>
        </a:solidFill>
        <a:ln w="25400" cap="flat" cmpd="sng" algn="ctr">
          <a:solidFill>
            <a:schemeClr val="accent2">
              <a:hueOff val="1560506"/>
              <a:satOff val="-1946"/>
              <a:lumOff val="45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860" tIns="76860" rIns="76860" bIns="76860" numCol="1" spcCol="1270" anchor="ctr" anchorCtr="0">
          <a:noAutofit/>
        </a:bodyPr>
        <a:lstStyle/>
        <a:p>
          <a:pPr marL="0" lvl="0" indent="0" algn="ctr" defTabSz="1155700">
            <a:lnSpc>
              <a:spcPct val="90000"/>
            </a:lnSpc>
            <a:spcBef>
              <a:spcPct val="0"/>
            </a:spcBef>
            <a:spcAft>
              <a:spcPct val="35000"/>
            </a:spcAft>
            <a:buNone/>
          </a:pPr>
          <a:r>
            <a:rPr lang="en-US" sz="2600" kern="1200" dirty="0"/>
            <a:t>Collaborate</a:t>
          </a:r>
        </a:p>
      </dsp:txBody>
      <dsp:txXfrm>
        <a:off x="336990" y="107251"/>
        <a:ext cx="1701461" cy="622485"/>
      </dsp:txXfrm>
    </dsp:sp>
    <dsp:sp modelId="{2DD90EF4-BF98-4B1A-9315-17F16FA7AA22}">
      <dsp:nvSpPr>
        <dsp:cNvPr id="0" name=""/>
        <dsp:cNvSpPr/>
      </dsp:nvSpPr>
      <dsp:spPr>
        <a:xfrm>
          <a:off x="188893" y="801903"/>
          <a:ext cx="1888206" cy="2240536"/>
        </a:xfrm>
        <a:prstGeom prst="rect">
          <a:avLst/>
        </a:prstGeom>
        <a:solidFill>
          <a:schemeClr val="accent2">
            <a:tint val="40000"/>
            <a:alpha val="90000"/>
            <a:hueOff val="1675274"/>
            <a:satOff val="-1459"/>
            <a:lumOff val="-2"/>
            <a:alphaOff val="0"/>
          </a:schemeClr>
        </a:solidFill>
        <a:ln w="25400" cap="flat" cmpd="sng" algn="ctr">
          <a:solidFill>
            <a:schemeClr val="accent2">
              <a:tint val="40000"/>
              <a:alpha val="90000"/>
              <a:hueOff val="1675274"/>
              <a:satOff val="-1459"/>
              <a:lumOff val="-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210" tIns="149210" rIns="149210" bIns="298421" numCol="1" spcCol="1270" anchor="t" anchorCtr="0">
          <a:noAutofit/>
        </a:bodyPr>
        <a:lstStyle/>
        <a:p>
          <a:pPr marL="0" lvl="0" indent="0" algn="l" defTabSz="711200">
            <a:lnSpc>
              <a:spcPct val="90000"/>
            </a:lnSpc>
            <a:spcBef>
              <a:spcPct val="0"/>
            </a:spcBef>
            <a:spcAft>
              <a:spcPct val="35000"/>
            </a:spcAft>
            <a:buNone/>
          </a:pPr>
          <a:r>
            <a:rPr lang="en-US" sz="1600" kern="1200"/>
            <a:t>Collaborate outside of IT to create a LLM access request policy with appropriate forms and approval gates</a:t>
          </a:r>
        </a:p>
      </dsp:txBody>
      <dsp:txXfrm>
        <a:off x="188893" y="801903"/>
        <a:ext cx="1888206" cy="2240536"/>
      </dsp:txXfrm>
    </dsp:sp>
    <dsp:sp modelId="{BE6C2480-3689-464A-9A00-973D2E928246}">
      <dsp:nvSpPr>
        <dsp:cNvPr id="0" name=""/>
        <dsp:cNvSpPr/>
      </dsp:nvSpPr>
      <dsp:spPr>
        <a:xfrm>
          <a:off x="4127617" y="90151"/>
          <a:ext cx="2074952" cy="622485"/>
        </a:xfrm>
        <a:prstGeom prst="chevron">
          <a:avLst>
            <a:gd name="adj" fmla="val 30000"/>
          </a:avLst>
        </a:prstGeom>
        <a:solidFill>
          <a:schemeClr val="accent2">
            <a:hueOff val="3121013"/>
            <a:satOff val="-3893"/>
            <a:lumOff val="915"/>
            <a:alphaOff val="0"/>
          </a:schemeClr>
        </a:solidFill>
        <a:ln w="25400" cap="flat" cmpd="sng" algn="ctr">
          <a:solidFill>
            <a:schemeClr val="accent2">
              <a:hueOff val="3121013"/>
              <a:satOff val="-3893"/>
              <a:lumOff val="91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860" tIns="76860" rIns="76860" bIns="76860" numCol="1" spcCol="1270" anchor="ctr" anchorCtr="0">
          <a:noAutofit/>
        </a:bodyPr>
        <a:lstStyle/>
        <a:p>
          <a:pPr marL="0" lvl="0" indent="0" algn="ctr" defTabSz="1155700">
            <a:lnSpc>
              <a:spcPct val="90000"/>
            </a:lnSpc>
            <a:spcBef>
              <a:spcPct val="0"/>
            </a:spcBef>
            <a:spcAft>
              <a:spcPct val="35000"/>
            </a:spcAft>
            <a:buNone/>
          </a:pPr>
          <a:r>
            <a:rPr lang="en-US" sz="2600" kern="1200"/>
            <a:t>Educate</a:t>
          </a:r>
        </a:p>
      </dsp:txBody>
      <dsp:txXfrm>
        <a:off x="4314363" y="90151"/>
        <a:ext cx="1701461" cy="622485"/>
      </dsp:txXfrm>
    </dsp:sp>
    <dsp:sp modelId="{A9123D4E-D531-4C3F-AD15-ED39378F348A}">
      <dsp:nvSpPr>
        <dsp:cNvPr id="0" name=""/>
        <dsp:cNvSpPr/>
      </dsp:nvSpPr>
      <dsp:spPr>
        <a:xfrm>
          <a:off x="4140475" y="813912"/>
          <a:ext cx="1888206" cy="2240536"/>
        </a:xfrm>
        <a:prstGeom prst="rect">
          <a:avLst/>
        </a:prstGeom>
        <a:solidFill>
          <a:schemeClr val="accent2">
            <a:tint val="40000"/>
            <a:alpha val="90000"/>
            <a:hueOff val="3350547"/>
            <a:satOff val="-2919"/>
            <a:lumOff val="-4"/>
            <a:alphaOff val="0"/>
          </a:schemeClr>
        </a:solidFill>
        <a:ln w="25400" cap="flat" cmpd="sng" algn="ctr">
          <a:solidFill>
            <a:schemeClr val="accent2">
              <a:tint val="40000"/>
              <a:alpha val="90000"/>
              <a:hueOff val="3350547"/>
              <a:satOff val="-2919"/>
              <a:lumOff val="-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210" tIns="149210" rIns="149210" bIns="298421" numCol="1" spcCol="1270" anchor="t" anchorCtr="0">
          <a:noAutofit/>
        </a:bodyPr>
        <a:lstStyle/>
        <a:p>
          <a:pPr marL="0" lvl="0" indent="0" algn="l" defTabSz="711200">
            <a:lnSpc>
              <a:spcPct val="90000"/>
            </a:lnSpc>
            <a:spcBef>
              <a:spcPct val="0"/>
            </a:spcBef>
            <a:spcAft>
              <a:spcPct val="35000"/>
            </a:spcAft>
            <a:buNone/>
          </a:pPr>
          <a:r>
            <a:rPr lang="en-US" sz="1600" kern="1200" dirty="0"/>
            <a:t>Educate approved LLM users on data stewardship</a:t>
          </a:r>
        </a:p>
      </dsp:txBody>
      <dsp:txXfrm>
        <a:off x="4140475" y="813912"/>
        <a:ext cx="1888206" cy="2240536"/>
      </dsp:txXfrm>
    </dsp:sp>
    <dsp:sp modelId="{A56263C4-4792-4E6A-9F6C-D3AFB3DB4015}">
      <dsp:nvSpPr>
        <dsp:cNvPr id="0" name=""/>
        <dsp:cNvSpPr/>
      </dsp:nvSpPr>
      <dsp:spPr>
        <a:xfrm>
          <a:off x="6117351" y="88122"/>
          <a:ext cx="2074952" cy="622485"/>
        </a:xfrm>
        <a:prstGeom prst="chevron">
          <a:avLst>
            <a:gd name="adj" fmla="val 30000"/>
          </a:avLst>
        </a:prstGeom>
        <a:solidFill>
          <a:schemeClr val="accent2">
            <a:hueOff val="4681519"/>
            <a:satOff val="-5839"/>
            <a:lumOff val="1373"/>
            <a:alphaOff val="0"/>
          </a:schemeClr>
        </a:solidFill>
        <a:ln w="254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860" tIns="76860" rIns="76860" bIns="76860" numCol="1" spcCol="1270" anchor="ctr" anchorCtr="0">
          <a:noAutofit/>
        </a:bodyPr>
        <a:lstStyle/>
        <a:p>
          <a:pPr marL="0" lvl="0" indent="0" algn="ctr" defTabSz="1155700">
            <a:lnSpc>
              <a:spcPct val="90000"/>
            </a:lnSpc>
            <a:spcBef>
              <a:spcPct val="0"/>
            </a:spcBef>
            <a:spcAft>
              <a:spcPct val="35000"/>
            </a:spcAft>
            <a:buNone/>
          </a:pPr>
          <a:r>
            <a:rPr lang="en-US" sz="2600" kern="1200" dirty="0"/>
            <a:t>Block</a:t>
          </a:r>
        </a:p>
      </dsp:txBody>
      <dsp:txXfrm>
        <a:off x="6304097" y="88122"/>
        <a:ext cx="1701461" cy="622485"/>
      </dsp:txXfrm>
    </dsp:sp>
    <dsp:sp modelId="{6C5FBF63-C37E-46E1-8838-83A9D66AAF77}">
      <dsp:nvSpPr>
        <dsp:cNvPr id="0" name=""/>
        <dsp:cNvSpPr/>
      </dsp:nvSpPr>
      <dsp:spPr>
        <a:xfrm>
          <a:off x="6111479" y="801925"/>
          <a:ext cx="1888206" cy="2240536"/>
        </a:xfrm>
        <a:prstGeom prst="rect">
          <a:avLst/>
        </a:prstGeom>
        <a:solidFill>
          <a:schemeClr val="accent2">
            <a:tint val="40000"/>
            <a:alpha val="90000"/>
            <a:hueOff val="5025821"/>
            <a:satOff val="-4378"/>
            <a:lumOff val="-6"/>
            <a:alphaOff val="0"/>
          </a:schemeClr>
        </a:solidFill>
        <a:ln w="25400" cap="flat" cmpd="sng" algn="ctr">
          <a:solidFill>
            <a:schemeClr val="accent2">
              <a:tint val="40000"/>
              <a:alpha val="90000"/>
              <a:hueOff val="5025821"/>
              <a:satOff val="-4378"/>
              <a:lumOff val="-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210" tIns="149210" rIns="149210" bIns="298421" numCol="1" spcCol="1270" anchor="t" anchorCtr="0">
          <a:noAutofit/>
        </a:bodyPr>
        <a:lstStyle/>
        <a:p>
          <a:pPr marL="0" lvl="0" indent="0" algn="l" defTabSz="711200">
            <a:lnSpc>
              <a:spcPct val="90000"/>
            </a:lnSpc>
            <a:spcBef>
              <a:spcPct val="0"/>
            </a:spcBef>
            <a:spcAft>
              <a:spcPct val="35000"/>
            </a:spcAft>
            <a:buNone/>
          </a:pPr>
          <a:r>
            <a:rPr lang="en-US" sz="1600" kern="1200" dirty="0"/>
            <a:t>Block access to all LLM traffic at the SWG other than approved LLM users making requests to contracted LLM providers</a:t>
          </a:r>
        </a:p>
      </dsp:txBody>
      <dsp:txXfrm>
        <a:off x="6111479" y="801925"/>
        <a:ext cx="1888206" cy="2240536"/>
      </dsp:txXfrm>
    </dsp:sp>
  </dsp:spTree>
</dsp:drawing>
</file>

<file path=ppt/diagrams/layout1.xml><?xml version="1.0" encoding="utf-8"?>
<dgm:layoutDef xmlns:dgm="http://schemas.openxmlformats.org/drawingml/2006/diagram" xmlns:a="http://schemas.openxmlformats.org/drawingml/2006/main" uniqueId="urn:microsoft.com/office/officeart/2016/7/layout/ChevronBlockProcess">
  <dgm:title val="Chevron Block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28"/>
      <dgm:constr type="primFontSz" for="des" forName="desTx" refType="primFontSz" refFor="des" refForName="parTx" op="lte" fact="0.75"/>
      <dgm:constr type="h" for="des" forName="desTx" op="equ"/>
      <dgm:constr type="w" for="ch" forName="space" refType="w" op="equ" fact="-0.005"/>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91"/>
              <dgm:constr type="t" for="ch" forName="desTx" refType="h" refFor="ch" refForName="parTx"/>
            </dgm:constrLst>
          </dgm:if>
          <dgm:else name="Name9">
            <dgm:constrLst>
              <dgm:constr type="l" for="ch" forName="parTx"/>
              <dgm:constr type="w" for="ch" forName="parTx" refType="w"/>
              <dgm:constr type="t" for="ch" forName="parTx"/>
              <dgm:constr type="l" for="ch" forName="desTx" refType="w" fact="0.09"/>
              <dgm:constr type="w" for="ch" forName="desTx" refType="w" refFor="ch" refForName="parTx" fact="0.91"/>
              <dgm:constr type="t" for="ch" forName="desTx" refType="h" refFor="ch" refForName="parTx"/>
            </dgm:constrLst>
          </dgm:else>
        </dgm:choose>
        <dgm:ruleLst>
          <dgm:rule type="h" val="INF" fact="NaN" max="NaN"/>
        </dgm:ruleLst>
        <dgm:layoutNode name="parTx" styleLbl="alignNode1">
          <dgm:varLst>
            <dgm:chMax val="0"/>
            <dgm:chPref val="0"/>
          </dgm:varLst>
          <dgm:alg type="tx"/>
          <dgm:choose name="Name10">
            <dgm:if name="Name11" func="var" arg="dir" op="equ" val="norm">
              <dgm:shape xmlns:r="http://schemas.openxmlformats.org/officeDocument/2006/relationships" type="chevron" r:blip="">
                <dgm:adjLst>
                  <dgm:adj idx="1" val="0.3"/>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3"/>
                <dgm:constr type="h"/>
                <dgm:constr type="tMarg" refType="w" fact="0.105"/>
                <dgm:constr type="bMarg" refType="w" fact="0.105"/>
                <dgm:constr type="lMarg" refType="w" fact="0.105"/>
                <dgm:constr type="rMarg" refType="w" fact="0.105"/>
              </dgm:constrLst>
            </dgm:if>
            <dgm:else name="Name15">
              <dgm:constrLst>
                <dgm:constr type="h" refType="w" op="lte" fact="0.3"/>
                <dgm:constr type="h"/>
                <dgm:constr type="tMarg" refType="w" fact="0.105"/>
                <dgm:constr type="bMarg" refType="w" fact="0.105"/>
                <dgm:constr type="lMarg" refType="w" fact="0.105"/>
                <dgm:constr type="rMarg" refType="w" fact="0.105"/>
              </dgm:constrLst>
            </dgm:else>
          </dgm:choose>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0"/>
            <dgm:constr type="tMarg" refType="w" fact="0.224"/>
            <dgm:constr type="bMarg" refType="w" fact="0.448"/>
            <dgm:constr type="lMarg" refType="w" fact="0.224"/>
            <dgm:constr type="rMarg" refType="w" fact="0.224"/>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1102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a:t>
            </a:r>
          </a:p>
          <a:p>
            <a:pPr marL="171450" indent="-171450">
              <a:buFontTx/>
              <a:buChar char="-"/>
            </a:pPr>
            <a:r>
              <a:rPr lang="en-US" dirty="0"/>
              <a:t>Introduction</a:t>
            </a:r>
          </a:p>
          <a:p>
            <a:pPr marL="171450" indent="-171450">
              <a:buFontTx/>
              <a:buChar char="-"/>
            </a:pPr>
            <a:r>
              <a:rPr lang="en-US" dirty="0"/>
              <a:t>I’m very privileged to be here and talk on this subject with you today. I get the honor of being one of the first session, so that means I get to sit on the other side of the room after this and learn from all of you which I greatly value.</a:t>
            </a:r>
          </a:p>
          <a:p>
            <a:pPr marL="171450" indent="-171450">
              <a:buFontTx/>
              <a:buChar char="-"/>
            </a:pPr>
            <a:r>
              <a:rPr lang="en-US" dirty="0"/>
              <a:t>This session’s focus is on dealing with the here and now of the Shadow AI problem. Synergy’s ben inside the process with several of our customers. It’s a rapidly developing area. We’ll geek out a little for sure, but those that know me know I can get WAAAY technical. Shadow AI is first a foremost a user communication and policy issue. And you’ll see it’s also a regular (non security) IT problem as well. (both being guilty of it, and on helping with the solutions).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FCC94-24C4-F769-9B55-460E1E1E12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A84E8F-1097-2C05-B5A5-2724C92B41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3F1C7A-F19B-BB9C-2B08-D5DAD7D74B78}"/>
              </a:ext>
            </a:extLst>
          </p:cNvPr>
          <p:cNvSpPr>
            <a:spLocks noGrp="1"/>
          </p:cNvSpPr>
          <p:nvPr>
            <p:ph type="body" idx="1"/>
          </p:nvPr>
        </p:nvSpPr>
        <p:spPr/>
        <p:txBody>
          <a:bodyPr/>
          <a:lstStyle/>
          <a:p>
            <a:r>
              <a:rPr lang="en-US" dirty="0"/>
              <a:t>Keep in mind that I will provide a QR code at the end where you can download this presentation as well as a report that aggregates Shadow AI research.</a:t>
            </a:r>
          </a:p>
        </p:txBody>
      </p:sp>
      <p:sp>
        <p:nvSpPr>
          <p:cNvPr id="4" name="Slide Number Placeholder 3">
            <a:extLst>
              <a:ext uri="{FF2B5EF4-FFF2-40B4-BE49-F238E27FC236}">
                <a16:creationId xmlns:a16="http://schemas.microsoft.com/office/drawing/2014/main" id="{54410DD9-DE61-2A61-FADE-7BAAA83CF6F6}"/>
              </a:ext>
            </a:extLst>
          </p:cNvPr>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2398468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C7FD7-5485-70C6-4C0B-07E9649AE5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51C2AC-85F7-5ECE-BE90-1AFF471D68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DA117E-76E4-5C8E-66C5-2F2F3A0C399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F21DCEB-42D3-4B62-3979-0843EE268D39}"/>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2148541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CFEB4-EE91-AFB8-78E6-545D386E52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2C2B5B-C0CE-321C-7CC1-EFB770BC68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03128A-DC2B-E532-EB46-13134596277E}"/>
              </a:ext>
            </a:extLst>
          </p:cNvPr>
          <p:cNvSpPr>
            <a:spLocks noGrp="1"/>
          </p:cNvSpPr>
          <p:nvPr>
            <p:ph type="body" idx="1"/>
          </p:nvPr>
        </p:nvSpPr>
        <p:spPr/>
        <p:txBody>
          <a:bodyPr/>
          <a:lstStyle/>
          <a:p>
            <a:r>
              <a:rPr lang="en-US" dirty="0"/>
              <a:t>Does everyone agree with this definition?</a:t>
            </a:r>
          </a:p>
        </p:txBody>
      </p:sp>
      <p:sp>
        <p:nvSpPr>
          <p:cNvPr id="4" name="Slide Number Placeholder 3">
            <a:extLst>
              <a:ext uri="{FF2B5EF4-FFF2-40B4-BE49-F238E27FC236}">
                <a16:creationId xmlns:a16="http://schemas.microsoft.com/office/drawing/2014/main" id="{F279634F-7C30-A494-19C2-EE7940CEC1B4}"/>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734276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CB62C-050D-278D-CBDA-3D3E0DF0E9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B1DE02-F522-5E9B-5C63-C5726F6FBF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306E0C-DA9C-EB62-A870-D80386A3DF41}"/>
              </a:ext>
            </a:extLst>
          </p:cNvPr>
          <p:cNvSpPr>
            <a:spLocks noGrp="1"/>
          </p:cNvSpPr>
          <p:nvPr>
            <p:ph type="body" idx="1"/>
          </p:nvPr>
        </p:nvSpPr>
        <p:spPr/>
        <p:txBody>
          <a:bodyPr/>
          <a:lstStyle/>
          <a:p>
            <a:r>
              <a:rPr lang="en-US" dirty="0"/>
              <a:t>Who here has a clear problem with shadow AI in your organization?</a:t>
            </a:r>
          </a:p>
        </p:txBody>
      </p:sp>
      <p:sp>
        <p:nvSpPr>
          <p:cNvPr id="4" name="Slide Number Placeholder 3">
            <a:extLst>
              <a:ext uri="{FF2B5EF4-FFF2-40B4-BE49-F238E27FC236}">
                <a16:creationId xmlns:a16="http://schemas.microsoft.com/office/drawing/2014/main" id="{784034CA-DB8F-D852-D11F-4DBF5F8D65C5}"/>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980502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DFC6B-9DCE-B80F-5170-6FAB0FF3BE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96E236-9297-5E8C-4567-3141F48B57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D2A75C-80A1-AC62-6688-794E3EC774EA}"/>
              </a:ext>
            </a:extLst>
          </p:cNvPr>
          <p:cNvSpPr>
            <a:spLocks noGrp="1"/>
          </p:cNvSpPr>
          <p:nvPr>
            <p:ph type="body" idx="1"/>
          </p:nvPr>
        </p:nvSpPr>
        <p:spPr/>
        <p:txBody>
          <a:bodyPr/>
          <a:lstStyle/>
          <a:p>
            <a:r>
              <a:rPr lang="en-US" dirty="0"/>
              <a:t>Now, I’m going to hit you with an uncomfortable question…. Don’t answer if it means you get in trouble because your boss is here or something…</a:t>
            </a:r>
          </a:p>
          <a:p>
            <a:endParaRPr lang="en-US" dirty="0"/>
          </a:p>
          <a:p>
            <a:r>
              <a:rPr lang="en-US" dirty="0"/>
              <a:t>But here it goes: Who here is guilty of shadow AI?</a:t>
            </a:r>
          </a:p>
          <a:p>
            <a:endParaRPr lang="en-US" dirty="0"/>
          </a:p>
          <a:p>
            <a:r>
              <a:rPr lang="en-US" dirty="0"/>
              <a:t>Who hear is not really sure because the policy is vague?</a:t>
            </a:r>
          </a:p>
        </p:txBody>
      </p:sp>
      <p:sp>
        <p:nvSpPr>
          <p:cNvPr id="4" name="Slide Number Placeholder 3">
            <a:extLst>
              <a:ext uri="{FF2B5EF4-FFF2-40B4-BE49-F238E27FC236}">
                <a16:creationId xmlns:a16="http://schemas.microsoft.com/office/drawing/2014/main" id="{7483CEC4-918E-C70C-9B31-97E436898962}"/>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7870043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1DFBF-A64F-E604-C37D-EBC4ECB56B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BA6801-89E0-038C-CED5-5F033880A9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3432C1-1056-AE66-1E25-9C868907CB73}"/>
              </a:ext>
            </a:extLst>
          </p:cNvPr>
          <p:cNvSpPr>
            <a:spLocks noGrp="1"/>
          </p:cNvSpPr>
          <p:nvPr>
            <p:ph type="body" idx="1"/>
          </p:nvPr>
        </p:nvSpPr>
        <p:spPr/>
        <p:txBody>
          <a:bodyPr/>
          <a:lstStyle/>
          <a:p>
            <a:r>
              <a:rPr lang="en-US" dirty="0"/>
              <a:t>You can double check our sources on this by reviewing our research report. There will be a link to our resources page at the end.</a:t>
            </a:r>
          </a:p>
        </p:txBody>
      </p:sp>
      <p:sp>
        <p:nvSpPr>
          <p:cNvPr id="4" name="Slide Number Placeholder 3">
            <a:extLst>
              <a:ext uri="{FF2B5EF4-FFF2-40B4-BE49-F238E27FC236}">
                <a16:creationId xmlns:a16="http://schemas.microsoft.com/office/drawing/2014/main" id="{90DF8C60-700D-A4D7-6E9B-5649122AAAA4}"/>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21787945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D6D97E-FCE1-F327-F23D-C18849CF8F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C0BDB6-BE08-DAC0-A7A7-D0EC0D8072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DCE7C7-9DB5-E256-CAEC-112E3BBEBA06}"/>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Shadow AI is a special little problem child baby of Shadow IT. And a lot of executives in your organizations think this baby is really </a:t>
            </a:r>
            <a:r>
              <a:rPr lang="en-US" sz="1200" kern="1200" dirty="0" err="1">
                <a:solidFill>
                  <a:schemeClr val="tx1"/>
                </a:solidFill>
                <a:effectLst/>
                <a:latin typeface="+mn-lt"/>
                <a:ea typeface="+mn-ea"/>
                <a:cs typeface="+mn-cs"/>
              </a:rPr>
              <a:t>really</a:t>
            </a:r>
            <a:r>
              <a:rPr lang="en-US" sz="1200" kern="1200" dirty="0">
                <a:solidFill>
                  <a:schemeClr val="tx1"/>
                </a:solidFill>
                <a:effectLst/>
                <a:latin typeface="+mn-lt"/>
                <a:ea typeface="+mn-ea"/>
                <a:cs typeface="+mn-cs"/>
              </a:rPr>
              <a:t> cute.</a:t>
            </a:r>
          </a:p>
        </p:txBody>
      </p:sp>
      <p:sp>
        <p:nvSpPr>
          <p:cNvPr id="4" name="Slide Number Placeholder 3">
            <a:extLst>
              <a:ext uri="{FF2B5EF4-FFF2-40B4-BE49-F238E27FC236}">
                <a16:creationId xmlns:a16="http://schemas.microsoft.com/office/drawing/2014/main" id="{C189F064-6B7B-3111-534E-9A6C554FD492}"/>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30238764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35DC2-FF21-D4B5-4380-FE242254B3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A0C24D-BA4C-C96B-3500-15138015EE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37AEE2-EAAD-2E66-8E1A-93C3B0CE6631}"/>
              </a:ext>
            </a:extLst>
          </p:cNvPr>
          <p:cNvSpPr>
            <a:spLocks noGrp="1"/>
          </p:cNvSpPr>
          <p:nvPr>
            <p:ph type="body" idx="1"/>
          </p:nvPr>
        </p:nvSpPr>
        <p:spPr/>
        <p:txBody>
          <a:bodyPr/>
          <a:lstStyle/>
          <a:p>
            <a:r>
              <a:rPr lang="en-US" dirty="0"/>
              <a:t>Shadow IT often has </a:t>
            </a:r>
            <a:r>
              <a:rPr lang="en-US" b="1" dirty="0"/>
              <a:t>lower adoption friction</a:t>
            </a:r>
            <a:r>
              <a:rPr lang="en-US" dirty="0"/>
              <a:t> because employees can start using consumer-grade AI tools immediately—no tickets, procurement cycles, or training plans—whereas Shadow IT usually requires setting up an app, integration, or workflow change.</a:t>
            </a:r>
          </a:p>
          <a:p>
            <a:endParaRPr lang="en-US" dirty="0"/>
          </a:p>
          <a:p>
            <a:r>
              <a:rPr lang="en-US" dirty="0"/>
              <a:t>That same ease of use also </a:t>
            </a:r>
            <a:r>
              <a:rPr lang="en-US" b="1" dirty="0"/>
              <a:t>accelerates and amplifies data</a:t>
            </a:r>
            <a:r>
              <a:rPr lang="en-US" dirty="0"/>
              <a:t> movement: prompts, pasted documents, and generated outputs can rapidly spread sensitive information across teams and external systems, multiplying exposure faster than most Shadow IT tools ever did.</a:t>
            </a:r>
          </a:p>
          <a:p>
            <a:endParaRPr lang="en-US" dirty="0"/>
          </a:p>
          <a:p>
            <a:r>
              <a:rPr lang="en-US" dirty="0"/>
              <a:t>Unlike Shadow IT’s more visible issues (unsupported software, security gaps), Shadow AI </a:t>
            </a:r>
            <a:r>
              <a:rPr lang="en-US" b="1" dirty="0"/>
              <a:t>introduces bias and hallucination risk</a:t>
            </a:r>
            <a:r>
              <a:rPr lang="en-US" dirty="0"/>
              <a:t> by producing confident but flawed outputs that can embed unfair patterns, distort facts, or fabricate details while still sounding authoritative.</a:t>
            </a:r>
          </a:p>
          <a:p>
            <a:endParaRPr lang="en-US" dirty="0"/>
          </a:p>
          <a:p>
            <a:r>
              <a:rPr lang="en-US" dirty="0"/>
              <a:t>The biggest shift is the </a:t>
            </a:r>
            <a:r>
              <a:rPr lang="en-US" b="1" dirty="0"/>
              <a:t>decision-making risk</a:t>
            </a:r>
            <a:r>
              <a:rPr lang="en-US" dirty="0"/>
              <a:t>: people may treat AI-generated recommendations as “good enough” evidence, allowing unvetted outputs to shape approvals, customer communications, hiring, pricing, or compliance actions without the traceability and controls that organizations usually rely on.</a:t>
            </a:r>
          </a:p>
        </p:txBody>
      </p:sp>
      <p:sp>
        <p:nvSpPr>
          <p:cNvPr id="4" name="Slide Number Placeholder 3">
            <a:extLst>
              <a:ext uri="{FF2B5EF4-FFF2-40B4-BE49-F238E27FC236}">
                <a16:creationId xmlns:a16="http://schemas.microsoft.com/office/drawing/2014/main" id="{DA8A0480-5793-C6CF-EF55-F9C27B665F42}"/>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37756344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EE3D7-6651-C745-F1F9-549D3333E4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BC54D0-4A9D-D98A-A741-76283D93C9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D3B7A6-0017-14A7-0EC8-25388DE0C0CA}"/>
              </a:ext>
            </a:extLst>
          </p:cNvPr>
          <p:cNvSpPr>
            <a:spLocks noGrp="1"/>
          </p:cNvSpPr>
          <p:nvPr>
            <p:ph type="body" idx="1"/>
          </p:nvPr>
        </p:nvSpPr>
        <p:spPr/>
        <p:txBody>
          <a:bodyPr/>
          <a:lstStyle/>
          <a:p>
            <a:r>
              <a:rPr lang="en-US" dirty="0"/>
              <a:t>We have </a:t>
            </a:r>
            <a:r>
              <a:rPr lang="en-US" dirty="0" err="1"/>
              <a:t>OpenClaw</a:t>
            </a:r>
            <a:r>
              <a:rPr lang="en-US" dirty="0"/>
              <a:t> creator just hired by Open AI? Who even knows what </a:t>
            </a:r>
            <a:r>
              <a:rPr lang="en-US" dirty="0" err="1"/>
              <a:t>OpenClaw</a:t>
            </a:r>
            <a:r>
              <a:rPr lang="en-US" dirty="0"/>
              <a:t> is here? Google it, it just hit the radar ONLY WEEKS from now</a:t>
            </a:r>
          </a:p>
        </p:txBody>
      </p:sp>
      <p:sp>
        <p:nvSpPr>
          <p:cNvPr id="4" name="Slide Number Placeholder 3">
            <a:extLst>
              <a:ext uri="{FF2B5EF4-FFF2-40B4-BE49-F238E27FC236}">
                <a16:creationId xmlns:a16="http://schemas.microsoft.com/office/drawing/2014/main" id="{B2F00E72-C21F-BDB5-1A8A-2F190E7B3FEF}"/>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1538613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E3A70D-19D8-4259-1FCE-00F85D1582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9517CB-6770-4E65-8B18-1636DDF6EA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7323C2-16CB-95A3-54E8-5946092F1C95}"/>
              </a:ext>
            </a:extLst>
          </p:cNvPr>
          <p:cNvSpPr>
            <a:spLocks noGrp="1"/>
          </p:cNvSpPr>
          <p:nvPr>
            <p:ph type="body" idx="1"/>
          </p:nvPr>
        </p:nvSpPr>
        <p:spPr/>
        <p:txBody>
          <a:bodyPr/>
          <a:lstStyle/>
          <a:p>
            <a:r>
              <a:rPr lang="en-US" dirty="0"/>
              <a:t>I’m going to provide a link to our report that aggregates research, so you can download that and digest these stats if you like.</a:t>
            </a:r>
          </a:p>
          <a:p>
            <a:endParaRPr lang="en-US" dirty="0"/>
          </a:p>
          <a:p>
            <a:r>
              <a:rPr lang="en-US" dirty="0"/>
              <a:t>KEY STATS:
- 78% of employees use AI without approval (</a:t>
            </a:r>
            <a:r>
              <a:rPr lang="en-US" dirty="0" err="1"/>
              <a:t>WalkMe</a:t>
            </a:r>
            <a:r>
              <a:rPr lang="en-US" dirty="0"/>
              <a:t> 2025)
- $670K additional breach cost when shadow IT/AI involved (IBM)
TRIBAL/GAMING RISKS:
- Patron data: player tracking, loyalty programs, financial records
- Compliance: NIGC, state compacts, Title 31/AML
- Sovereignty: tribal data leaving tribal control</a:t>
            </a:r>
            <a:br>
              <a:rPr lang="en-US" dirty="0"/>
            </a:br>
            <a:br>
              <a:rPr lang="en-US" dirty="0"/>
            </a:br>
            <a:r>
              <a:rPr lang="en-US" sz="1200" b="0" i="0" kern="1200" dirty="0">
                <a:solidFill>
                  <a:schemeClr val="tx1"/>
                </a:solidFill>
                <a:effectLst/>
                <a:latin typeface="+mn-lt"/>
                <a:ea typeface="+mn-ea"/>
                <a:cs typeface="+mn-cs"/>
              </a:rPr>
              <a:t>This financial penalty, the “Shadow AI Tax,” is the direct result of a widespread governance gap. A stunning 97% of organizations that experienced an AI-related security incident admitted they lacked proper AI access controls. When combined with the fact that 63% of breached organizations don’t even have an AI governance policy to begin with, it’s clear we’re operating in a new wild west of technology risk.</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 will give a QR code at the end that links to our resource page where you can download the </a:t>
            </a:r>
            <a:r>
              <a:rPr lang="en-US" sz="1200" b="0" i="0" kern="1200" dirty="0" err="1">
                <a:solidFill>
                  <a:schemeClr val="tx1"/>
                </a:solidFill>
                <a:effectLst/>
                <a:latin typeface="+mn-lt"/>
                <a:ea typeface="+mn-ea"/>
                <a:cs typeface="+mn-cs"/>
              </a:rPr>
              <a:t>aggregted</a:t>
            </a:r>
            <a:r>
              <a:rPr lang="en-US" sz="1200" b="0" i="0" kern="1200" dirty="0">
                <a:solidFill>
                  <a:schemeClr val="tx1"/>
                </a:solidFill>
                <a:effectLst/>
                <a:latin typeface="+mn-lt"/>
                <a:ea typeface="+mn-ea"/>
                <a:cs typeface="+mn-cs"/>
              </a:rPr>
              <a:t> research report.</a:t>
            </a:r>
            <a:endParaRPr lang="en-US" dirty="0"/>
          </a:p>
        </p:txBody>
      </p:sp>
      <p:sp>
        <p:nvSpPr>
          <p:cNvPr id="4" name="Slide Number Placeholder 3">
            <a:extLst>
              <a:ext uri="{FF2B5EF4-FFF2-40B4-BE49-F238E27FC236}">
                <a16:creationId xmlns:a16="http://schemas.microsoft.com/office/drawing/2014/main" id="{36F72233-47DB-EBF4-BBC5-403E52453702}"/>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2558079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D22EB-992B-BF38-256B-777F8A69B3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23BD52-BBBF-B391-5EB8-8A1A200FDD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FCD6F3-B856-C9A3-CF8C-64652AFFABEF}"/>
              </a:ext>
            </a:extLst>
          </p:cNvPr>
          <p:cNvSpPr>
            <a:spLocks noGrp="1"/>
          </p:cNvSpPr>
          <p:nvPr>
            <p:ph type="body" idx="1"/>
          </p:nvPr>
        </p:nvSpPr>
        <p:spPr/>
        <p:txBody>
          <a:bodyPr/>
          <a:lstStyle/>
          <a:p>
            <a:r>
              <a:rPr lang="en-US" dirty="0"/>
              <a:t>OPENING:
- "Shadow AI poses real risks to tribal organizations and casinos—from data exposure to compliance gaps."
- Ask: "How many used ChatGPT for work this week? How many told IT?"
- Promise: Discover, assess, and govern AI without stifling innovation.</a:t>
            </a:r>
          </a:p>
        </p:txBody>
      </p:sp>
      <p:sp>
        <p:nvSpPr>
          <p:cNvPr id="4" name="Slide Number Placeholder 3">
            <a:extLst>
              <a:ext uri="{FF2B5EF4-FFF2-40B4-BE49-F238E27FC236}">
                <a16:creationId xmlns:a16="http://schemas.microsoft.com/office/drawing/2014/main" id="{E038F40D-E7C8-2873-55FE-8DF1C2DFAB15}"/>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3009487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3E56E-629D-733C-F4B6-64A1916B64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5DA664-19B3-25B6-B47F-A40B5BAC3B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DF222E-F750-4E8D-0A3A-3920215D162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2B46FD7-4407-C365-4B91-C5BFC58CF95A}"/>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3334446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B2A44-2ED3-9B24-CF1D-3E45EF353D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F07DFA-0548-9ED0-8139-F2CAB90D99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B4400C-B5DD-3ED2-6DF8-3D026DE52EC1}"/>
              </a:ext>
            </a:extLst>
          </p:cNvPr>
          <p:cNvSpPr>
            <a:spLocks noGrp="1"/>
          </p:cNvSpPr>
          <p:nvPr>
            <p:ph type="body" idx="1"/>
          </p:nvPr>
        </p:nvSpPr>
        <p:spPr/>
        <p:txBody>
          <a:bodyPr/>
          <a:lstStyle/>
          <a:p>
            <a:r>
              <a:rPr lang="en-US" dirty="0"/>
              <a:t>If someone decides to use a CoPilot agent that the user has access to PHI. </a:t>
            </a:r>
          </a:p>
        </p:txBody>
      </p:sp>
      <p:sp>
        <p:nvSpPr>
          <p:cNvPr id="4" name="Slide Number Placeholder 3">
            <a:extLst>
              <a:ext uri="{FF2B5EF4-FFF2-40B4-BE49-F238E27FC236}">
                <a16:creationId xmlns:a16="http://schemas.microsoft.com/office/drawing/2014/main" id="{FAFBFFD7-AE2B-0E92-0BC5-C05D9E88AF5E}"/>
              </a:ext>
            </a:extLst>
          </p:cNvPr>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39288742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9B4C7-B5E7-71E1-490A-B759CEDED0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78616E-2B63-5FD9-171F-9D4A7C3FAB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687799-9AE3-2A2D-59EF-EC6FC7BD31A3}"/>
              </a:ext>
            </a:extLst>
          </p:cNvPr>
          <p:cNvSpPr>
            <a:spLocks noGrp="1"/>
          </p:cNvSpPr>
          <p:nvPr>
            <p:ph type="body" idx="1"/>
          </p:nvPr>
        </p:nvSpPr>
        <p:spPr/>
        <p:txBody>
          <a:bodyPr/>
          <a:lstStyle/>
          <a:p>
            <a:r>
              <a:rPr lang="en-US"/>
              <a:t>OPENING:
- "Shadow AI poses real risks to tribal organizations and casinos—from data exposure to compliance gaps."
- Ask: "How many used ChatGPT for work this week? How many told IT?"
- Promise: Discover, assess, and govern AI without stifling innovation.</a:t>
            </a:r>
          </a:p>
        </p:txBody>
      </p:sp>
      <p:sp>
        <p:nvSpPr>
          <p:cNvPr id="4" name="Slide Number Placeholder 3">
            <a:extLst>
              <a:ext uri="{FF2B5EF4-FFF2-40B4-BE49-F238E27FC236}">
                <a16:creationId xmlns:a16="http://schemas.microsoft.com/office/drawing/2014/main" id="{0ED00066-1065-C7DF-BBF9-F04051276B6E}"/>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27739826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813F9-6EB1-609C-5606-AD9AB340B6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85618F-96CF-6B11-00DE-FB89C37515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D188DB-7705-804C-B261-35F1760DEE94}"/>
              </a:ext>
            </a:extLst>
          </p:cNvPr>
          <p:cNvSpPr>
            <a:spLocks noGrp="1"/>
          </p:cNvSpPr>
          <p:nvPr>
            <p:ph type="body" idx="1"/>
          </p:nvPr>
        </p:nvSpPr>
        <p:spPr/>
        <p:txBody>
          <a:bodyPr/>
          <a:lstStyle/>
          <a:p>
            <a:r>
              <a:rPr lang="en-US" dirty="0"/>
              <a:t>Here is the type of sensitive data being send to unsanctioned AI as of January 2026</a:t>
            </a:r>
          </a:p>
        </p:txBody>
      </p:sp>
      <p:sp>
        <p:nvSpPr>
          <p:cNvPr id="4" name="Slide Number Placeholder 3">
            <a:extLst>
              <a:ext uri="{FF2B5EF4-FFF2-40B4-BE49-F238E27FC236}">
                <a16:creationId xmlns:a16="http://schemas.microsoft.com/office/drawing/2014/main" id="{F75F1499-CAD8-D45B-232E-653F310A7677}"/>
              </a:ext>
            </a:extLst>
          </p:cNvPr>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28101253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WHO'S USING SHADOW AI:
- Not about seniority - about ACCESS + MOTIVATION
- 68% of IT staff bypass security themselves
- In gaming: marketing, player development, finance, compliance</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D7863-451B-99B3-6673-6D7BC6F669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F932D6-5BEF-15B1-8B28-C8290D5F36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A8B3C0-DC7B-A90F-9382-D26C9427A158}"/>
              </a:ext>
            </a:extLst>
          </p:cNvPr>
          <p:cNvSpPr>
            <a:spLocks noGrp="1"/>
          </p:cNvSpPr>
          <p:nvPr>
            <p:ph type="body" idx="1"/>
          </p:nvPr>
        </p:nvSpPr>
        <p:spPr/>
        <p:txBody>
          <a:bodyPr/>
          <a:lstStyle/>
          <a:p>
            <a:r>
              <a:rPr lang="en-US" dirty="0"/>
              <a:t>Remember that anything you allow people to access remotely opens up temptation to use Shadow AI for anyone under pressure (or maybe just lazy!)</a:t>
            </a:r>
          </a:p>
          <a:p>
            <a:endParaRPr lang="en-US" dirty="0"/>
          </a:p>
          <a:p>
            <a:r>
              <a:rPr lang="en-US" dirty="0"/>
              <a:t>Think to yourself: How do you enforce AI usage when the users are at home?</a:t>
            </a:r>
          </a:p>
        </p:txBody>
      </p:sp>
      <p:sp>
        <p:nvSpPr>
          <p:cNvPr id="4" name="Slide Number Placeholder 3">
            <a:extLst>
              <a:ext uri="{FF2B5EF4-FFF2-40B4-BE49-F238E27FC236}">
                <a16:creationId xmlns:a16="http://schemas.microsoft.com/office/drawing/2014/main" id="{F192F8EE-CE47-9B37-DAED-6F84B664D2C3}"/>
              </a:ext>
            </a:extLst>
          </p:cNvPr>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30852605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06CB09-4A28-E192-8F76-71A2C47FFE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E0D428-1A24-0582-A1D8-D09A303425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8FA141-983A-9964-BC20-F873C0121121}"/>
              </a:ext>
            </a:extLst>
          </p:cNvPr>
          <p:cNvSpPr>
            <a:spLocks noGrp="1"/>
          </p:cNvSpPr>
          <p:nvPr>
            <p:ph type="body" idx="1"/>
          </p:nvPr>
        </p:nvSpPr>
        <p:spPr/>
        <p:txBody>
          <a:bodyPr/>
          <a:lstStyle/>
          <a:p>
            <a:r>
              <a:rPr lang="en-US" dirty="0"/>
              <a:t>What if it’s these shenanigans?</a:t>
            </a:r>
          </a:p>
          <a:p>
            <a:endParaRPr lang="en-US" dirty="0"/>
          </a:p>
          <a:p>
            <a:r>
              <a:rPr lang="en-US" dirty="0"/>
              <a:t>“</a:t>
            </a:r>
            <a:r>
              <a:rPr lang="en-US" dirty="0" err="1"/>
              <a:t>OpenClaw</a:t>
            </a:r>
            <a:r>
              <a:rPr lang="en-US" dirty="0"/>
              <a:t>” or </a:t>
            </a:r>
            <a:r>
              <a:rPr lang="en-US" dirty="0" err="1"/>
              <a:t>ClaudeBot</a:t>
            </a:r>
            <a:r>
              <a:rPr lang="en-US" dirty="0"/>
              <a:t>…. We’ll talk more about this later</a:t>
            </a:r>
          </a:p>
        </p:txBody>
      </p:sp>
      <p:sp>
        <p:nvSpPr>
          <p:cNvPr id="4" name="Slide Number Placeholder 3">
            <a:extLst>
              <a:ext uri="{FF2B5EF4-FFF2-40B4-BE49-F238E27FC236}">
                <a16:creationId xmlns:a16="http://schemas.microsoft.com/office/drawing/2014/main" id="{BE6DAC1E-79A2-7DEF-9173-C550B97B7671}"/>
              </a:ext>
            </a:extLst>
          </p:cNvPr>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35004506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A9B686-11DD-D5BC-EFAD-4B79507445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FCAC54-B101-491D-D572-13D3E9537D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2E8596-2FA7-ACAA-B691-C96A2B1CDD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60F53D1-5CBC-8C25-8D84-98C99CC3D63A}"/>
              </a:ext>
            </a:extLst>
          </p:cNvPr>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36084747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7A044D-BC7B-123C-A085-F4A0631DC7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2757F3-D472-2B77-C3BF-B80E537A50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71BD3C-E1EC-21D8-010D-D9C4168328E7}"/>
              </a:ext>
            </a:extLst>
          </p:cNvPr>
          <p:cNvSpPr>
            <a:spLocks noGrp="1"/>
          </p:cNvSpPr>
          <p:nvPr>
            <p:ph type="body" idx="1"/>
          </p:nvPr>
        </p:nvSpPr>
        <p:spPr/>
        <p:txBody>
          <a:bodyPr/>
          <a:lstStyle/>
          <a:p>
            <a:r>
              <a:rPr lang="en-US" dirty="0"/>
              <a:t>Here’s where people are going as of January 2026. If they are using Shadow AI on confidential data, it’s likely Chat GPT.</a:t>
            </a:r>
          </a:p>
        </p:txBody>
      </p:sp>
      <p:sp>
        <p:nvSpPr>
          <p:cNvPr id="4" name="Slide Number Placeholder 3">
            <a:extLst>
              <a:ext uri="{FF2B5EF4-FFF2-40B4-BE49-F238E27FC236}">
                <a16:creationId xmlns:a16="http://schemas.microsoft.com/office/drawing/2014/main" id="{B7025DE1-A2D5-4194-FF11-235CF5A067B9}"/>
              </a:ext>
            </a:extLst>
          </p:cNvPr>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22904035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18183-0DA5-D4CB-8A22-6A84BD165C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8D24A6-A16A-41C9-947E-C2FB2E8E9B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E32921-2197-AD38-E6F3-8E05714833D1}"/>
              </a:ext>
            </a:extLst>
          </p:cNvPr>
          <p:cNvSpPr>
            <a:spLocks noGrp="1"/>
          </p:cNvSpPr>
          <p:nvPr>
            <p:ph type="body" idx="1"/>
          </p:nvPr>
        </p:nvSpPr>
        <p:spPr/>
        <p:txBody>
          <a:bodyPr/>
          <a:lstStyle/>
          <a:p>
            <a:r>
              <a:rPr lang="en-US" dirty="0"/>
              <a:t>They are typically sending and receiving text responses, so put those together and users are most likely to be chatting with ChatGPT through text.</a:t>
            </a:r>
          </a:p>
        </p:txBody>
      </p:sp>
      <p:sp>
        <p:nvSpPr>
          <p:cNvPr id="4" name="Slide Number Placeholder 3">
            <a:extLst>
              <a:ext uri="{FF2B5EF4-FFF2-40B4-BE49-F238E27FC236}">
                <a16:creationId xmlns:a16="http://schemas.microsoft.com/office/drawing/2014/main" id="{30593E46-3F6C-6F8A-4164-A0F2A6FE1CF3}"/>
              </a:ext>
            </a:extLst>
          </p:cNvPr>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37782237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TYPES:
1. Standalone: ChatGPT, Claude - most visible
2. Extensions: 53% can see everything on screen
3. Embedded: Zoom AI, Salesforce Einstein - invisible creep - ***vendor AI is often opaque to their customers</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Plenty of vendors out at the conference that can talk about their solutions, not my place today to recommend any of them, but I want to break down the technologies and how to approach it.</a:t>
            </a:r>
          </a:p>
          <a:p>
            <a:endParaRPr lang="en-US" dirty="0"/>
          </a:p>
          <a:p>
            <a:r>
              <a:rPr lang="en-US" dirty="0"/>
              <a:t>DETECTION TOOLS:
- SWG/SASE: Cisco Umbrella, Zscaler - "GenAI" category
- DNS: </a:t>
            </a:r>
            <a:r>
              <a:rPr lang="en-US" dirty="0" err="1"/>
              <a:t>DNSFilter</a:t>
            </a:r>
            <a:r>
              <a:rPr lang="en-US" dirty="0"/>
              <a:t>, Cloudflare Gateway
- DLP: What sensitive data types are moving?
- Extensions: Check permissions
</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716787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D0E0C-2CD6-0D9E-FB61-D0BD3B2A99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CEA007-0B9A-6D2B-5DEA-EF7702696C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F9A672-F731-F1E3-0C67-DCF2E94B1782}"/>
              </a:ext>
            </a:extLst>
          </p:cNvPr>
          <p:cNvSpPr>
            <a:spLocks noGrp="1"/>
          </p:cNvSpPr>
          <p:nvPr>
            <p:ph type="body" idx="1"/>
          </p:nvPr>
        </p:nvSpPr>
        <p:spPr/>
        <p:txBody>
          <a:bodyPr/>
          <a:lstStyle/>
          <a:p>
            <a:r>
              <a:rPr lang="en-US" dirty="0"/>
              <a:t>Warning, I’m not sure if Hi-fi vs Low-fi is actually the correct terminology on this. I came up with this. But let me explain.</a:t>
            </a:r>
          </a:p>
        </p:txBody>
      </p:sp>
      <p:sp>
        <p:nvSpPr>
          <p:cNvPr id="4" name="Slide Number Placeholder 3">
            <a:extLst>
              <a:ext uri="{FF2B5EF4-FFF2-40B4-BE49-F238E27FC236}">
                <a16:creationId xmlns:a16="http://schemas.microsoft.com/office/drawing/2014/main" id="{C7344FF9-DD3E-DEE1-0E04-26DD2C983025}"/>
              </a:ext>
            </a:extLst>
          </p:cNvPr>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2319902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F82CE-0C52-03E1-E76A-D15288F1CC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93D583-05E5-8E8D-AFE0-DFB440469F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ECBC96-2AC2-54EB-334B-60779D6AB1B6}"/>
              </a:ext>
            </a:extLst>
          </p:cNvPr>
          <p:cNvSpPr>
            <a:spLocks noGrp="1"/>
          </p:cNvSpPr>
          <p:nvPr>
            <p:ph type="body" idx="1"/>
          </p:nvPr>
        </p:nvSpPr>
        <p:spPr/>
        <p:txBody>
          <a:bodyPr/>
          <a:lstStyle/>
          <a:p>
            <a:r>
              <a:rPr lang="en-US" dirty="0"/>
              <a:t>There’s a lot of great vendors here to talk about some high-fidelity tools, but I want everyone to know that doing this with the tools you already have is going to get you far. Create those reports, dive in, and start triaging/investigating what you are seeing. Suspect some false positives? Give it a test and see. </a:t>
            </a:r>
          </a:p>
          <a:p>
            <a:endParaRPr lang="en-US" dirty="0"/>
          </a:p>
          <a:p>
            <a:pPr marL="285750" indent="-228600">
              <a:lnSpc>
                <a:spcPct val="90000"/>
              </a:lnSpc>
              <a:spcAft>
                <a:spcPts val="600"/>
              </a:spcAft>
              <a:buFont typeface="Arial" panose="020B0604020202020204" pitchFamily="34" charset="0"/>
              <a:buChar char="•"/>
            </a:pPr>
            <a:r>
              <a:rPr lang="en-US" sz="1200" dirty="0">
                <a:solidFill>
                  <a:schemeClr val="bg1">
                    <a:alpha val="80000"/>
                  </a:schemeClr>
                </a:solidFill>
              </a:rPr>
              <a:t>Setup identity correlation</a:t>
            </a:r>
          </a:p>
          <a:p>
            <a:pPr marL="285750" indent="-228600">
              <a:lnSpc>
                <a:spcPct val="90000"/>
              </a:lnSpc>
              <a:spcAft>
                <a:spcPts val="600"/>
              </a:spcAft>
              <a:buFont typeface="Arial" panose="020B0604020202020204" pitchFamily="34" charset="0"/>
              <a:buChar char="•"/>
            </a:pPr>
            <a:r>
              <a:rPr lang="en-US" sz="1200" dirty="0">
                <a:solidFill>
                  <a:schemeClr val="bg1">
                    <a:alpha val="80000"/>
                  </a:schemeClr>
                </a:solidFill>
              </a:rPr>
              <a:t>Know categories can be loosely applied</a:t>
            </a:r>
          </a:p>
          <a:p>
            <a:pPr marL="285750" indent="-228600">
              <a:lnSpc>
                <a:spcPct val="90000"/>
              </a:lnSpc>
              <a:spcAft>
                <a:spcPts val="600"/>
              </a:spcAft>
              <a:buFont typeface="Arial" panose="020B0604020202020204" pitchFamily="34" charset="0"/>
              <a:buChar char="•"/>
            </a:pPr>
            <a:r>
              <a:rPr lang="en-US" sz="1200" dirty="0">
                <a:solidFill>
                  <a:schemeClr val="bg1">
                    <a:alpha val="80000"/>
                  </a:schemeClr>
                </a:solidFill>
              </a:rPr>
              <a:t>Understand where the tool can’t see</a:t>
            </a:r>
          </a:p>
          <a:p>
            <a:endParaRPr lang="en-US" dirty="0"/>
          </a:p>
        </p:txBody>
      </p:sp>
      <p:sp>
        <p:nvSpPr>
          <p:cNvPr id="4" name="Slide Number Placeholder 3">
            <a:extLst>
              <a:ext uri="{FF2B5EF4-FFF2-40B4-BE49-F238E27FC236}">
                <a16:creationId xmlns:a16="http://schemas.microsoft.com/office/drawing/2014/main" id="{25B9723F-C0F5-47C8-C48F-5E81D9BB8F9A}"/>
              </a:ext>
            </a:extLst>
          </p:cNvPr>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37515359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FC32DC-AD96-F08C-FE5C-D835E8EB5D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B66354-2C6E-F7E1-72CF-6D5CDF1648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DEA518-8F67-A193-158D-63CB598975AF}"/>
              </a:ext>
            </a:extLst>
          </p:cNvPr>
          <p:cNvSpPr>
            <a:spLocks noGrp="1"/>
          </p:cNvSpPr>
          <p:nvPr>
            <p:ph type="body" idx="1"/>
          </p:nvPr>
        </p:nvSpPr>
        <p:spPr/>
        <p:txBody>
          <a:bodyPr/>
          <a:lstStyle/>
          <a:p>
            <a:r>
              <a:rPr lang="en-US" dirty="0"/>
              <a:t>Please crawl and run before you walk, as mentioned before, even the low-fi tools with good communication get you far. That said, here’s some fun stuff for the nerds:</a:t>
            </a:r>
          </a:p>
          <a:p>
            <a:endParaRPr lang="en-US" dirty="0"/>
          </a:p>
          <a:p>
            <a:r>
              <a:rPr lang="en-US" b="1" dirty="0"/>
              <a:t>Honey Tokens</a:t>
            </a:r>
          </a:p>
          <a:p>
            <a:r>
              <a:rPr lang="en-US" dirty="0"/>
              <a:t>Honey tokens are realistic-looking decoy data (fake credentials, client records, API keys, or documents) placed where only suspicious access would trigger their use. If a honey token appears in an AI prompt, an AI-generated output, or shows up in an external system, it’s a high-confidence signal that data was copied or exfiltrated via shadow AI. This is significant because it provides strong detection with low false positives and clear evidence for investigation.</a:t>
            </a:r>
          </a:p>
          <a:p>
            <a:endParaRPr lang="en-US" dirty="0"/>
          </a:p>
          <a:p>
            <a:r>
              <a:rPr lang="en-US" dirty="0"/>
              <a:t>LLMs reproduced or paraphrased embedded decoy tokens in approximately 92% of cases, compared to an accidental inclusion rate of less than 3% for human reviewers. This resulted in true positive detection rates of 89% to 95%.</a:t>
            </a:r>
          </a:p>
          <a:p>
            <a:endParaRPr lang="en-US" dirty="0"/>
          </a:p>
          <a:p>
            <a:r>
              <a:rPr lang="en-US" dirty="0"/>
              <a:t>Canarytokens.org</a:t>
            </a:r>
          </a:p>
          <a:p>
            <a:endParaRPr lang="en-US" dirty="0"/>
          </a:p>
          <a:p>
            <a:endParaRPr lang="en-US" dirty="0"/>
          </a:p>
          <a:p>
            <a:r>
              <a:rPr lang="en-US" b="1" dirty="0"/>
              <a:t>Workplace Analytics</a:t>
            </a:r>
          </a:p>
          <a:p>
            <a:r>
              <a:rPr lang="en-US" dirty="0"/>
              <a:t>Workplace analytics helps you build a baseline of “normal” employee behavior across apps, devices, and collaboration tools so shadow AI usage stands out quickly. It can reveal patterns like unusual copying/pasting, repeated access to sensitive files before AI tool use, or new workflows that bypass approved systems. In shadow AI programs, this context is crucial for separating legitimate productivity gains from risky data-handling behavior.</a:t>
            </a:r>
          </a:p>
          <a:p>
            <a:r>
              <a:rPr lang="en-US" b="1" dirty="0"/>
              <a:t>Network Bursting</a:t>
            </a:r>
          </a:p>
          <a:p>
            <a:r>
              <a:rPr lang="en-US" dirty="0"/>
              <a:t>Network bursting is the telltale pattern of short, high-volume outbound traffic that often happens when users upload documents, codebases, or datasets to external AI services. Monitoring bursts to known AI endpoints (or newly discovered ones) helps detect shadow AI even when the app itself is browser-based and not centrally managed. It’s significant because it can indicate rapid data exfiltration in minutes, not hours, enabling faster containment.</a:t>
            </a:r>
          </a:p>
          <a:p>
            <a:r>
              <a:rPr lang="en-US" b="1" dirty="0"/>
              <a:t>Local AI Signatures</a:t>
            </a:r>
          </a:p>
          <a:p>
            <a:r>
              <a:rPr lang="en-US" dirty="0"/>
              <a:t>Local AI signatures are endpoint indicators that a user is running AI tools or models on their machine, such as specific processes, model files, GPU utilization patterns, libraries, or container images. They matter in shadow AI because local models can avoid network-based controls while still processing sensitive data outside governance. Detecting these signatures helps security teams find “offline” or stealth AI usage and enforce approved configurations.</a:t>
            </a:r>
          </a:p>
          <a:p>
            <a:endParaRPr lang="en-US" dirty="0"/>
          </a:p>
          <a:p>
            <a:r>
              <a:rPr lang="en-US" b="1" dirty="0"/>
              <a:t>Perplexity Spikes</a:t>
            </a:r>
          </a:p>
          <a:p>
            <a:r>
              <a:rPr lang="en-US" dirty="0"/>
              <a:t>Perplexity scoring measures how statistically “unexpected” a piece of text is to a language model, and sudden spikes can flag unusual content being sent to AI tools. In shadow AI, spikes often occur when prompts include structured secrets (API keys, credentials), large code blocks, proprietary identifiers, or dense regulated data that doesn’t resemble normal conversation. Using perplexity as a signal helps prioritize reviews and catch sensitive data leakage even when the text isn’t matched by simple keyword rules.</a:t>
            </a:r>
          </a:p>
          <a:p>
            <a:r>
              <a:rPr lang="en-US" b="1" dirty="0"/>
              <a:t>Shadow Data Detection</a:t>
            </a:r>
          </a:p>
          <a:p>
            <a:r>
              <a:rPr lang="en-US" dirty="0"/>
              <a:t>Shadow data detection focuses on finding copies or derivatives of sensitive information created outside governed repositories—like AI chat transcripts, exported prompt logs, local caches, personal drives, or pasted snippets in notes. It’s significant because shadow AI frequently creates “new” untracked data artifacts that evade retention, classification, and access controls. Detecting and mapping this shadow data closes the loop by identifying where sensitive information ended up after AI use, not just that AI was used.</a:t>
            </a:r>
          </a:p>
          <a:p>
            <a:endParaRPr lang="en-US" dirty="0"/>
          </a:p>
        </p:txBody>
      </p:sp>
      <p:sp>
        <p:nvSpPr>
          <p:cNvPr id="4" name="Slide Number Placeholder 3">
            <a:extLst>
              <a:ext uri="{FF2B5EF4-FFF2-40B4-BE49-F238E27FC236}">
                <a16:creationId xmlns:a16="http://schemas.microsoft.com/office/drawing/2014/main" id="{991177F4-D593-7633-CBD5-5837C4CF644C}"/>
              </a:ext>
            </a:extLst>
          </p:cNvPr>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28273787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5E8E4-2239-D3BA-98C0-22BBE49A8F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BFEB75-0CE0-D041-8EED-1071C93E07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6B66E6-CB51-2F15-9100-F2DA45801FFB}"/>
              </a:ext>
            </a:extLst>
          </p:cNvPr>
          <p:cNvSpPr>
            <a:spLocks noGrp="1"/>
          </p:cNvSpPr>
          <p:nvPr>
            <p:ph type="body" idx="1"/>
          </p:nvPr>
        </p:nvSpPr>
        <p:spPr/>
        <p:txBody>
          <a:bodyPr/>
          <a:lstStyle/>
          <a:p>
            <a:r>
              <a:rPr lang="en-US" b="1" dirty="0"/>
              <a:t>You can find a Visio diagram in the link I will provide at the end of the </a:t>
            </a:r>
            <a:r>
              <a:rPr lang="en-US" b="1" dirty="0" err="1"/>
              <a:t>presenation</a:t>
            </a:r>
            <a:r>
              <a:rPr lang="en-US" b="1" dirty="0"/>
              <a:t> that can help you visualize better how AI may flow through your network.</a:t>
            </a:r>
          </a:p>
        </p:txBody>
      </p:sp>
      <p:sp>
        <p:nvSpPr>
          <p:cNvPr id="4" name="Slide Number Placeholder 3">
            <a:extLst>
              <a:ext uri="{FF2B5EF4-FFF2-40B4-BE49-F238E27FC236}">
                <a16:creationId xmlns:a16="http://schemas.microsoft.com/office/drawing/2014/main" id="{6AC377BF-E9FD-8273-D876-DB39243EE75A}"/>
              </a:ext>
            </a:extLst>
          </p:cNvPr>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5559729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E7B9D-F1F6-2F24-9906-7F5A6653D9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532050-9BD7-AB1C-542F-35B0B1D86A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80C783-9DFC-ADBF-B51D-3D530DE56BAA}"/>
              </a:ext>
            </a:extLst>
          </p:cNvPr>
          <p:cNvSpPr>
            <a:spLocks noGrp="1"/>
          </p:cNvSpPr>
          <p:nvPr>
            <p:ph type="body" idx="1"/>
          </p:nvPr>
        </p:nvSpPr>
        <p:spPr/>
        <p:txBody>
          <a:bodyPr/>
          <a:lstStyle/>
          <a:p>
            <a:r>
              <a:rPr lang="en-US" dirty="0"/>
              <a:t>Communication being important is a large theme here. What does management report on user output?</a:t>
            </a:r>
          </a:p>
        </p:txBody>
      </p:sp>
      <p:sp>
        <p:nvSpPr>
          <p:cNvPr id="4" name="Slide Number Placeholder 3">
            <a:extLst>
              <a:ext uri="{FF2B5EF4-FFF2-40B4-BE49-F238E27FC236}">
                <a16:creationId xmlns:a16="http://schemas.microsoft.com/office/drawing/2014/main" id="{705DF600-5857-7D6D-6D1F-FDB586D7C3E9}"/>
              </a:ext>
            </a:extLst>
          </p:cNvPr>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38626248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C1425-33AA-8107-AD29-9FF592A49E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744A22-4DE8-FA49-0F55-06E1A7CB67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1E90D9-0D9E-6ACD-11CF-A2C604204A82}"/>
              </a:ext>
            </a:extLst>
          </p:cNvPr>
          <p:cNvSpPr>
            <a:spLocks noGrp="1"/>
          </p:cNvSpPr>
          <p:nvPr>
            <p:ph type="body" idx="1"/>
          </p:nvPr>
        </p:nvSpPr>
        <p:spPr/>
        <p:txBody>
          <a:bodyPr/>
          <a:lstStyle/>
          <a:p>
            <a:r>
              <a:rPr lang="en-US" dirty="0"/>
              <a:t>The most successful shadow AI surveys use this structure:</a:t>
            </a:r>
          </a:p>
          <a:p>
            <a:br>
              <a:rPr lang="en-US" dirty="0"/>
            </a:br>
            <a:endParaRPr lang="en-US" dirty="0"/>
          </a:p>
          <a:p>
            <a:r>
              <a:rPr lang="en-US" b="1" dirty="0"/>
              <a:t>Start With Benefit Framing</a:t>
            </a:r>
          </a:p>
          <a:p>
            <a:br>
              <a:rPr lang="en-US" dirty="0"/>
            </a:br>
            <a:endParaRPr lang="en-US" dirty="0"/>
          </a:p>
          <a:p>
            <a:r>
              <a:rPr lang="en-US" sz="1200" kern="1200" dirty="0">
                <a:solidFill>
                  <a:schemeClr val="tx1"/>
                </a:solidFill>
                <a:effectLst/>
                <a:latin typeface="+mn-lt"/>
                <a:ea typeface="+mn-ea"/>
                <a:cs typeface="+mn-cs"/>
              </a:rPr>
              <a:t>“We know AI tools are being used to increase productivity. We want to understand how to support that safely.”</a:t>
            </a:r>
          </a:p>
          <a:p>
            <a:br>
              <a:rPr lang="en-US" dirty="0"/>
            </a:br>
            <a:endParaRPr lang="en-US" dirty="0"/>
          </a:p>
          <a:p>
            <a:r>
              <a:rPr lang="en-US" dirty="0"/>
              <a:t>This lowers defensiveness immediately.</a:t>
            </a:r>
          </a:p>
        </p:txBody>
      </p:sp>
      <p:sp>
        <p:nvSpPr>
          <p:cNvPr id="4" name="Slide Number Placeholder 3">
            <a:extLst>
              <a:ext uri="{FF2B5EF4-FFF2-40B4-BE49-F238E27FC236}">
                <a16:creationId xmlns:a16="http://schemas.microsoft.com/office/drawing/2014/main" id="{7BF74DBF-FEBB-CEDC-07BD-B0F46E19ABDC}"/>
              </a:ext>
            </a:extLst>
          </p:cNvPr>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25551824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E9099-ADDC-BB4F-7C45-7BC0155B18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20264A-DF2C-9ADE-C8DA-B57561CB79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64D3BD-69C0-A5E7-0D44-1175D74255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80941D-1394-BD05-6080-0646F70F9CE6}"/>
              </a:ext>
            </a:extLst>
          </p:cNvPr>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26158622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BAEF1-BFED-3A61-AEAA-09E787366F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3B95EC-05E0-79D5-EAE6-8E76F163D9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645662-9B6E-FC77-94FA-229D1AA28D2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0E10D6-B805-2894-54CD-F17E28781A3B}"/>
              </a:ext>
            </a:extLst>
          </p:cNvPr>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27735916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F507C-EA75-6E87-D3ED-EE2B7CA32C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0563BD-95DE-D69E-4E48-407B7774A6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EB24F1-3C87-D3E2-C8CC-D82B3B72A72B}"/>
              </a:ext>
            </a:extLst>
          </p:cNvPr>
          <p:cNvSpPr>
            <a:spLocks noGrp="1"/>
          </p:cNvSpPr>
          <p:nvPr>
            <p:ph type="body" idx="1"/>
          </p:nvPr>
        </p:nvSpPr>
        <p:spPr/>
        <p:txBody>
          <a:bodyPr/>
          <a:lstStyle/>
          <a:p>
            <a:r>
              <a:rPr lang="en-US" dirty="0"/>
              <a:t>This may just be the most important slide in my </a:t>
            </a:r>
            <a:r>
              <a:rPr lang="en-US" dirty="0" err="1"/>
              <a:t>preso</a:t>
            </a:r>
            <a:r>
              <a:rPr lang="en-US" dirty="0"/>
              <a:t>.</a:t>
            </a:r>
          </a:p>
          <a:p>
            <a:endParaRPr lang="en-US" dirty="0"/>
          </a:p>
          <a:p>
            <a:r>
              <a:rPr lang="en-US" dirty="0"/>
              <a:t>Remember, we probably have a lot of people even in this room that are guilty of shadow AI, we need to explore what drives us to that.</a:t>
            </a:r>
          </a:p>
        </p:txBody>
      </p:sp>
      <p:sp>
        <p:nvSpPr>
          <p:cNvPr id="4" name="Slide Number Placeholder 3">
            <a:extLst>
              <a:ext uri="{FF2B5EF4-FFF2-40B4-BE49-F238E27FC236}">
                <a16:creationId xmlns:a16="http://schemas.microsoft.com/office/drawing/2014/main" id="{91DB9CD5-8F2F-CAB4-ADE4-6EA86127DEE1}"/>
              </a:ext>
            </a:extLst>
          </p:cNvPr>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11202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24274-2D3C-393C-BFA7-C747FB4E03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E78026-7A53-B2CD-4FCD-A544E6A043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0CA7EE-25FE-3E0B-5CB4-ADCD4880AC15}"/>
              </a:ext>
            </a:extLst>
          </p:cNvPr>
          <p:cNvSpPr>
            <a:spLocks noGrp="1"/>
          </p:cNvSpPr>
          <p:nvPr>
            <p:ph type="body" idx="1"/>
          </p:nvPr>
        </p:nvSpPr>
        <p:spPr/>
        <p:txBody>
          <a:bodyPr/>
          <a:lstStyle/>
          <a:p>
            <a:r>
              <a:rPr lang="en-US" dirty="0"/>
              <a:t>Do you even have a policy? Do you have buy-in from the executive team?</a:t>
            </a:r>
          </a:p>
        </p:txBody>
      </p:sp>
      <p:sp>
        <p:nvSpPr>
          <p:cNvPr id="4" name="Slide Number Placeholder 3">
            <a:extLst>
              <a:ext uri="{FF2B5EF4-FFF2-40B4-BE49-F238E27FC236}">
                <a16:creationId xmlns:a16="http://schemas.microsoft.com/office/drawing/2014/main" id="{556B95D7-9B4D-AE48-4C8F-79B4FF36BD19}"/>
              </a:ext>
            </a:extLst>
          </p:cNvPr>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20557993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creating policy and communicating with users, especially users outside of IT. Data classification needs to be clearly defined and understood. </a:t>
            </a:r>
          </a:p>
          <a:p>
            <a:r>
              <a:rPr lang="en-US" dirty="0"/>
              <a:t>Questions to ask when defining the policy: What are the outcomes of exposure or loss of accessibility?</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1354B-055D-E52D-7F26-C30DA7C8F7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CC488F-D80B-C015-12D2-DB46BA0970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9CDE30-66BA-A605-835B-C903CD495313}"/>
              </a:ext>
            </a:extLst>
          </p:cNvPr>
          <p:cNvSpPr>
            <a:spLocks noGrp="1"/>
          </p:cNvSpPr>
          <p:nvPr>
            <p:ph type="body" idx="1"/>
          </p:nvPr>
        </p:nvSpPr>
        <p:spPr/>
        <p:txBody>
          <a:bodyPr/>
          <a:lstStyle/>
          <a:p>
            <a:r>
              <a:rPr lang="en-US" dirty="0"/>
              <a:t>When we go back and think of our data categories, we should map sanctioned AI solutions to the category that fit the policy.</a:t>
            </a:r>
          </a:p>
          <a:p>
            <a:endParaRPr lang="en-US" dirty="0"/>
          </a:p>
          <a:p>
            <a:r>
              <a:rPr lang="en-US" dirty="0"/>
              <a:t>How would you map these? What should be No AI? What should be approved cloud?</a:t>
            </a:r>
          </a:p>
        </p:txBody>
      </p:sp>
      <p:sp>
        <p:nvSpPr>
          <p:cNvPr id="4" name="Slide Number Placeholder 3">
            <a:extLst>
              <a:ext uri="{FF2B5EF4-FFF2-40B4-BE49-F238E27FC236}">
                <a16:creationId xmlns:a16="http://schemas.microsoft.com/office/drawing/2014/main" id="{300771D3-A077-0F13-6032-60097B823753}"/>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650402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2F127-BEDB-7DB9-2623-E0B34D17A2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189A10-582E-123B-0ECF-056B338118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93873C-800E-29B1-E672-BB16FFDEB6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A6CCC02-26A0-3C1B-5D3F-720CEBCBE954}"/>
              </a:ext>
            </a:extLst>
          </p:cNvPr>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22678545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30EB9-EBB9-B75D-240A-95AAC196A2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19C0E0-8E4F-6326-59BF-D75C576595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79E3C7-0617-FF08-5560-0B5C7839273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2C3FF80-F57D-0960-D3A7-8D134B634230}"/>
              </a:ext>
            </a:extLst>
          </p:cNvPr>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30317986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9EC04-6287-F2A5-FF27-E1B5B5811F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953892-7986-C49D-94D7-39F3DEC864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F69BD6-3E89-C48C-9BC1-ACC3EFA0627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Obviously if we have a policy violation that was clearly communicated, you got to do what you got to do.</a:t>
            </a:r>
          </a:p>
          <a:p>
            <a:endParaRPr lang="en-US" dirty="0"/>
          </a:p>
          <a:p>
            <a:r>
              <a:rPr lang="en-US" dirty="0"/>
              <a:t>(obviously, use your soft skills still) or not, you do you</a:t>
            </a:r>
          </a:p>
        </p:txBody>
      </p:sp>
      <p:sp>
        <p:nvSpPr>
          <p:cNvPr id="4" name="Slide Number Placeholder 3">
            <a:extLst>
              <a:ext uri="{FF2B5EF4-FFF2-40B4-BE49-F238E27FC236}">
                <a16:creationId xmlns:a16="http://schemas.microsoft.com/office/drawing/2014/main" id="{886F47E1-5806-06F7-0643-1E3B96E2A3B7}"/>
              </a:ext>
            </a:extLst>
          </p:cNvPr>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23490941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B50F8-D50A-56ED-6132-1BD995A3CA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FCD4EC-21EC-ED86-1F44-7BE8A10341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478AF2-1600-61B7-0FC2-EDDA52A924B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a possible way to handle non redline shadow AI cases in your org. Make sure you have reviewed the data and have had good communication. </a:t>
            </a:r>
          </a:p>
          <a:p>
            <a:endParaRPr lang="en-US" dirty="0"/>
          </a:p>
          <a:p>
            <a:r>
              <a:rPr lang="en-US" dirty="0"/>
              <a:t>You need to define what “high” and “low” means. Clear thresholds are better.</a:t>
            </a:r>
          </a:p>
          <a:p>
            <a:endParaRPr lang="en-US" dirty="0"/>
          </a:p>
          <a:p>
            <a:r>
              <a:rPr lang="en-US" dirty="0"/>
              <a:t>Any time risk is high or uncertain, we “stop the bleeding” (temporary containment).</a:t>
            </a:r>
            <a:br>
              <a:rPr lang="en-US" dirty="0"/>
            </a:br>
            <a:r>
              <a:rPr lang="en-US" dirty="0"/>
              <a:t>Redline determines whether it’s an incident; the matrix determines the long‑term handling.</a:t>
            </a:r>
          </a:p>
        </p:txBody>
      </p:sp>
      <p:sp>
        <p:nvSpPr>
          <p:cNvPr id="4" name="Slide Number Placeholder 3">
            <a:extLst>
              <a:ext uri="{FF2B5EF4-FFF2-40B4-BE49-F238E27FC236}">
                <a16:creationId xmlns:a16="http://schemas.microsoft.com/office/drawing/2014/main" id="{CEBE82B7-44A6-C73B-4252-AC3C69C70A0D}"/>
              </a:ext>
            </a:extLst>
          </p:cNvPr>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246532671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1E7AE-C617-3B75-F115-B3F028AC3C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FFB1AC-C461-3B72-DE4D-7EA38CA436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CC2EEA-A21B-D7BC-B4A8-62015186ABC7}"/>
              </a:ext>
            </a:extLst>
          </p:cNvPr>
          <p:cNvSpPr>
            <a:spLocks noGrp="1"/>
          </p:cNvSpPr>
          <p:nvPr>
            <p:ph type="body" idx="1"/>
          </p:nvPr>
        </p:nvSpPr>
        <p:spPr/>
        <p:txBody>
          <a:bodyPr/>
          <a:lstStyle/>
          <a:p>
            <a:r>
              <a:rPr lang="en-US" dirty="0"/>
              <a:t>When it’s time to talk to the user, remember this is one of the absolute key events for information. We really do need to understand what happened.  Use soft skills here. </a:t>
            </a:r>
          </a:p>
          <a:p>
            <a:endParaRPr lang="en-US" dirty="0"/>
          </a:p>
          <a:p>
            <a:r>
              <a:rPr lang="en-US" dirty="0"/>
              <a:t>Bigger organizations may have certain documented ways to deal with communication like this, but we can’t lose the fidelity of what’s important in the process. The why the user was using Shadow AI is very important….</a:t>
            </a:r>
          </a:p>
        </p:txBody>
      </p:sp>
      <p:sp>
        <p:nvSpPr>
          <p:cNvPr id="4" name="Slide Number Placeholder 3">
            <a:extLst>
              <a:ext uri="{FF2B5EF4-FFF2-40B4-BE49-F238E27FC236}">
                <a16:creationId xmlns:a16="http://schemas.microsoft.com/office/drawing/2014/main" id="{93BEE6AF-D5FC-871F-FA98-010C8699A256}"/>
              </a:ext>
            </a:extLst>
          </p:cNvPr>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42214785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161AD-A108-4B5E-0A21-5C2D3ADBBE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8CBE88-00E4-FE6B-BC73-A5C6F271AC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B1893B-7D67-8CED-3A77-714A0917A4E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6B0FFD4-27BF-3403-B6E9-724C58A6EB89}"/>
              </a:ext>
            </a:extLst>
          </p:cNvPr>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6286657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CA9DF-0DC6-BE2A-9CD8-A44D7D4E33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A0704E-5D8B-0FAB-50C1-B6472E54D9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0C4704-690E-0217-416A-EEE58B7E68BE}"/>
              </a:ext>
            </a:extLst>
          </p:cNvPr>
          <p:cNvSpPr>
            <a:spLocks noGrp="1"/>
          </p:cNvSpPr>
          <p:nvPr>
            <p:ph type="body" idx="1"/>
          </p:nvPr>
        </p:nvSpPr>
        <p:spPr/>
        <p:txBody>
          <a:bodyPr/>
          <a:lstStyle/>
          <a:p>
            <a:r>
              <a:rPr lang="en-US" dirty="0"/>
              <a:t>Great communication should be happening between your cyber security team, IT, and leadership. When we detect shadow AI, we need to ask why? Obviously, clear policy violations need to be dealt with, but we will be fighting a much harder battle against Shadow AI without providing user safe and effective alternatives.</a:t>
            </a:r>
          </a:p>
        </p:txBody>
      </p:sp>
      <p:sp>
        <p:nvSpPr>
          <p:cNvPr id="4" name="Slide Number Placeholder 3">
            <a:extLst>
              <a:ext uri="{FF2B5EF4-FFF2-40B4-BE49-F238E27FC236}">
                <a16:creationId xmlns:a16="http://schemas.microsoft.com/office/drawing/2014/main" id="{18107944-ACCC-F006-CFC0-9CBBBAAAFE80}"/>
              </a:ext>
            </a:extLst>
          </p:cNvPr>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7855986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17235-A8B4-343F-7292-4D0BAB7EAF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17CA59-646E-7265-CB99-47A80992F2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11629A-52FB-6494-7DB1-058E08E6FF57}"/>
              </a:ext>
            </a:extLst>
          </p:cNvPr>
          <p:cNvSpPr>
            <a:spLocks noGrp="1"/>
          </p:cNvSpPr>
          <p:nvPr>
            <p:ph type="body" idx="1"/>
          </p:nvPr>
        </p:nvSpPr>
        <p:spPr/>
        <p:txBody>
          <a:bodyPr/>
          <a:lstStyle/>
          <a:p>
            <a:r>
              <a:rPr lang="en-US" b="1" dirty="0"/>
              <a:t>Local maybe for sacred category of data while contractual maybe for confidential.</a:t>
            </a:r>
          </a:p>
          <a:p>
            <a:endParaRPr lang="en-US" b="1" dirty="0"/>
          </a:p>
          <a:p>
            <a:r>
              <a:rPr lang="en-US" b="1" dirty="0"/>
              <a:t>The important part is to map the solution to your policy and educate and train your users to adopt it!</a:t>
            </a:r>
          </a:p>
          <a:p>
            <a:endParaRPr lang="en-US" b="1" dirty="0"/>
          </a:p>
          <a:p>
            <a:r>
              <a:rPr lang="en-US" b="1" dirty="0"/>
              <a:t>One important development in BYOK or bring your key witch could strengthen the viability of the contractual route.</a:t>
            </a:r>
          </a:p>
          <a:p>
            <a:endParaRPr lang="en-US" b="1" dirty="0"/>
          </a:p>
          <a:p>
            <a:r>
              <a:rPr lang="en-US" b="1" dirty="0"/>
              <a:t>Also, the local options are becoming stronger with both Microsoft and Google coming out with ways to run models locally. In googles case, they will have a way to run Gemini locally, but it’s very expensive.</a:t>
            </a:r>
          </a:p>
          <a:p>
            <a:endParaRPr lang="en-US" b="1" dirty="0"/>
          </a:p>
          <a:p>
            <a:r>
              <a:rPr lang="en-US" b="1" dirty="0"/>
              <a:t>Obviously, there can be a lot of in between here, but start considering what sanctioned tools need to accomplish from a policy compliance standpoint.</a:t>
            </a:r>
          </a:p>
          <a:p>
            <a:endParaRPr lang="en-US" b="1" dirty="0"/>
          </a:p>
          <a:p>
            <a:endParaRPr lang="en-US" b="1" dirty="0"/>
          </a:p>
          <a:p>
            <a:r>
              <a:rPr lang="en-US" b="1" dirty="0"/>
              <a:t>🟢 ACCEPT RISK</a:t>
            </a:r>
          </a:p>
          <a:p>
            <a:r>
              <a:rPr lang="en-US" i="1" dirty="0"/>
              <a:t>(Do Nothing)</a:t>
            </a:r>
            <a:endParaRPr lang="en-US" dirty="0"/>
          </a:p>
          <a:p>
            <a:r>
              <a:rPr lang="en-US" b="1" dirty="0"/>
              <a:t>Cost:</a:t>
            </a:r>
            <a:r>
              <a:rPr lang="en-US" dirty="0"/>
              <a:t> Low (Upfront)</a:t>
            </a:r>
            <a:br>
              <a:rPr lang="en-US" dirty="0"/>
            </a:br>
            <a:r>
              <a:rPr lang="en-US" b="1" dirty="0"/>
              <a:t>Capability:</a:t>
            </a:r>
            <a:r>
              <a:rPr lang="en-US" dirty="0"/>
              <a:t> Medium</a:t>
            </a:r>
            <a:br>
              <a:rPr lang="en-US" dirty="0"/>
            </a:br>
            <a:r>
              <a:rPr lang="en-US" b="1" dirty="0"/>
              <a:t>Data Sovereignty:</a:t>
            </a:r>
            <a:r>
              <a:rPr lang="en-US" dirty="0"/>
              <a:t> Low</a:t>
            </a:r>
            <a:br>
              <a:rPr lang="en-US" dirty="0"/>
            </a:br>
            <a:r>
              <a:rPr lang="en-US" b="1" dirty="0"/>
              <a:t>Governance Control:</a:t>
            </a:r>
            <a:r>
              <a:rPr lang="en-US" dirty="0"/>
              <a:t> Low</a:t>
            </a:r>
            <a:br>
              <a:rPr lang="en-US" dirty="0"/>
            </a:br>
            <a:r>
              <a:rPr lang="en-US" b="1" dirty="0"/>
              <a:t>Regulatory Defensibility:</a:t>
            </a:r>
            <a:r>
              <a:rPr lang="en-US" dirty="0"/>
              <a:t> Low</a:t>
            </a:r>
            <a:br>
              <a:rPr lang="en-US" dirty="0"/>
            </a:br>
            <a:r>
              <a:rPr lang="en-US" b="1" dirty="0"/>
              <a:t>Vendor Lock-In Risk:</a:t>
            </a:r>
            <a:r>
              <a:rPr lang="en-US" dirty="0"/>
              <a:t> High</a:t>
            </a:r>
          </a:p>
          <a:p>
            <a:br>
              <a:rPr lang="en-US" dirty="0"/>
            </a:br>
            <a:endParaRPr lang="en-US" dirty="0"/>
          </a:p>
          <a:p>
            <a:r>
              <a:rPr lang="en-US" b="1" dirty="0"/>
              <a:t>🔵 CONTRACTUAL</a:t>
            </a:r>
          </a:p>
          <a:p>
            <a:r>
              <a:rPr lang="en-US" i="1" dirty="0"/>
              <a:t>(Enterprise SaaS AI)</a:t>
            </a:r>
            <a:endParaRPr lang="en-US" dirty="0"/>
          </a:p>
          <a:p>
            <a:r>
              <a:rPr lang="en-US" b="1" dirty="0"/>
              <a:t>Cost:</a:t>
            </a:r>
            <a:r>
              <a:rPr lang="en-US" dirty="0"/>
              <a:t> Medium</a:t>
            </a:r>
            <a:br>
              <a:rPr lang="en-US" dirty="0"/>
            </a:br>
            <a:r>
              <a:rPr lang="en-US" b="1" dirty="0"/>
              <a:t>Capability:</a:t>
            </a:r>
            <a:r>
              <a:rPr lang="en-US" dirty="0"/>
              <a:t> High</a:t>
            </a:r>
            <a:br>
              <a:rPr lang="en-US" dirty="0"/>
            </a:br>
            <a:r>
              <a:rPr lang="en-US" b="1" dirty="0"/>
              <a:t>Data Sovereignty:</a:t>
            </a:r>
            <a:r>
              <a:rPr lang="en-US" dirty="0"/>
              <a:t> Medium</a:t>
            </a:r>
            <a:br>
              <a:rPr lang="en-US" dirty="0"/>
            </a:br>
            <a:r>
              <a:rPr lang="en-US" b="1" dirty="0"/>
              <a:t>Governance Control:</a:t>
            </a:r>
            <a:r>
              <a:rPr lang="en-US" dirty="0"/>
              <a:t> Medium</a:t>
            </a:r>
            <a:br>
              <a:rPr lang="en-US" dirty="0"/>
            </a:br>
            <a:r>
              <a:rPr lang="en-US" b="1" dirty="0"/>
              <a:t>Regulatory Defensibility:</a:t>
            </a:r>
            <a:r>
              <a:rPr lang="en-US" dirty="0"/>
              <a:t> Medium</a:t>
            </a:r>
            <a:br>
              <a:rPr lang="en-US" dirty="0"/>
            </a:br>
            <a:r>
              <a:rPr lang="en-US" b="1" dirty="0"/>
              <a:t>Vendor Lock-In Risk:</a:t>
            </a:r>
            <a:r>
              <a:rPr lang="en-US" dirty="0"/>
              <a:t> High</a:t>
            </a:r>
          </a:p>
          <a:p>
            <a:br>
              <a:rPr lang="en-US" dirty="0"/>
            </a:br>
            <a:endParaRPr lang="en-US" dirty="0"/>
          </a:p>
          <a:p>
            <a:r>
              <a:rPr lang="en-US" b="1" dirty="0"/>
              <a:t>🟣 LOCAL</a:t>
            </a:r>
          </a:p>
          <a:p>
            <a:r>
              <a:rPr lang="en-US" i="1" dirty="0"/>
              <a:t>(On-Prem / Sovereign AI)</a:t>
            </a:r>
            <a:endParaRPr lang="en-US" dirty="0"/>
          </a:p>
          <a:p>
            <a:r>
              <a:rPr lang="en-US" b="1" dirty="0"/>
              <a:t>Cost:</a:t>
            </a:r>
            <a:r>
              <a:rPr lang="en-US" dirty="0"/>
              <a:t> High</a:t>
            </a:r>
            <a:br>
              <a:rPr lang="en-US" dirty="0"/>
            </a:br>
            <a:r>
              <a:rPr lang="en-US" b="1" dirty="0"/>
              <a:t>Capability:</a:t>
            </a:r>
            <a:r>
              <a:rPr lang="en-US" dirty="0"/>
              <a:t> Medium–High</a:t>
            </a:r>
            <a:br>
              <a:rPr lang="en-US" dirty="0"/>
            </a:br>
            <a:r>
              <a:rPr lang="en-US" b="1" dirty="0"/>
              <a:t>Data Sovereignty:</a:t>
            </a:r>
            <a:r>
              <a:rPr lang="en-US" dirty="0"/>
              <a:t> High</a:t>
            </a:r>
            <a:br>
              <a:rPr lang="en-US" dirty="0"/>
            </a:br>
            <a:r>
              <a:rPr lang="en-US" b="1" dirty="0"/>
              <a:t>Governance Control:</a:t>
            </a:r>
            <a:r>
              <a:rPr lang="en-US" dirty="0"/>
              <a:t> High</a:t>
            </a:r>
            <a:br>
              <a:rPr lang="en-US" dirty="0"/>
            </a:br>
            <a:r>
              <a:rPr lang="en-US" b="1" dirty="0"/>
              <a:t>Regulatory Defensibility:</a:t>
            </a:r>
            <a:r>
              <a:rPr lang="en-US" dirty="0"/>
              <a:t> High</a:t>
            </a:r>
            <a:br>
              <a:rPr lang="en-US" dirty="0"/>
            </a:br>
            <a:r>
              <a:rPr lang="en-US" b="1" dirty="0"/>
              <a:t>Vendor Lock-In Risk:</a:t>
            </a:r>
            <a:r>
              <a:rPr lang="en-US" dirty="0"/>
              <a:t> Low</a:t>
            </a:r>
          </a:p>
        </p:txBody>
      </p:sp>
      <p:sp>
        <p:nvSpPr>
          <p:cNvPr id="4" name="Slide Number Placeholder 3">
            <a:extLst>
              <a:ext uri="{FF2B5EF4-FFF2-40B4-BE49-F238E27FC236}">
                <a16:creationId xmlns:a16="http://schemas.microsoft.com/office/drawing/2014/main" id="{A1B66167-801E-6F64-A3FE-B1B4C419A36B}"/>
              </a:ext>
            </a:extLst>
          </p:cNvPr>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295589406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48959-1CAF-3934-865C-FE942E6527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A45094-58C3-FCBD-3BE1-76A194BCFD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12AF6D-74E7-5D98-4FA7-2647C5050CC9}"/>
              </a:ext>
            </a:extLst>
          </p:cNvPr>
          <p:cNvSpPr>
            <a:spLocks noGrp="1"/>
          </p:cNvSpPr>
          <p:nvPr>
            <p:ph type="body" idx="1"/>
          </p:nvPr>
        </p:nvSpPr>
        <p:spPr/>
        <p:txBody>
          <a:bodyPr/>
          <a:lstStyle/>
          <a:p>
            <a:r>
              <a:rPr lang="en-US" dirty="0"/>
              <a:t>Vendor management is a whole universe. Remember these guys could be your greatest Shadow AI offenders. They are under a lot of pressure to deliver in a competitive marketplace. Many of you give up very sensitive information to them that goes straight to a cloud you do not directly manage.</a:t>
            </a:r>
          </a:p>
          <a:p>
            <a:endParaRPr lang="en-US" dirty="0"/>
          </a:p>
          <a:p>
            <a:r>
              <a:rPr lang="en-US" dirty="0"/>
              <a:t>HIPAA use BAA agreement </a:t>
            </a:r>
          </a:p>
          <a:p>
            <a:endParaRPr lang="en-US" dirty="0"/>
          </a:p>
          <a:p>
            <a:endParaRPr lang="en-US" dirty="0"/>
          </a:p>
          <a:p>
            <a:r>
              <a:rPr lang="en-US" dirty="0"/>
              <a:t>Do not approach vendors as adversaries.</a:t>
            </a:r>
          </a:p>
          <a:p>
            <a:r>
              <a:rPr lang="en-US" dirty="0"/>
              <a:t>Instead:</a:t>
            </a:r>
          </a:p>
          <a:p>
            <a:r>
              <a:rPr lang="en-US" dirty="0"/>
              <a:t>Frame conversation around compliance and risk transparency.</a:t>
            </a:r>
          </a:p>
          <a:p>
            <a:r>
              <a:rPr lang="en-US" dirty="0"/>
              <a:t>Ask for AI feature roadmap.</a:t>
            </a:r>
          </a:p>
          <a:p>
            <a:r>
              <a:rPr lang="en-US" dirty="0"/>
              <a:t>Request AI data flow diagrams.</a:t>
            </a:r>
          </a:p>
          <a:p>
            <a:r>
              <a:rPr lang="en-US" dirty="0"/>
              <a:t>Ask what controls are customer-configurable.</a:t>
            </a:r>
          </a:p>
          <a:p>
            <a:r>
              <a:rPr lang="en-US" dirty="0"/>
              <a:t>Most vendors are moving fast. Some don’t even realize the exposure they’re creating for you.</a:t>
            </a:r>
          </a:p>
        </p:txBody>
      </p:sp>
      <p:sp>
        <p:nvSpPr>
          <p:cNvPr id="4" name="Slide Number Placeholder 3">
            <a:extLst>
              <a:ext uri="{FF2B5EF4-FFF2-40B4-BE49-F238E27FC236}">
                <a16:creationId xmlns:a16="http://schemas.microsoft.com/office/drawing/2014/main" id="{E2142024-E285-56C0-0183-3EB5D5282FFB}"/>
              </a:ext>
            </a:extLst>
          </p:cNvPr>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255886574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F7691-C342-ECAC-32F7-0E13CBA98B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CA12D4-4CD8-8498-0860-2D8BD73F2C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0B98C5-CACB-8733-1D3A-E02EF480005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2106355-8461-8F17-DAF5-982942845371}"/>
              </a:ext>
            </a:extLst>
          </p:cNvPr>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96739183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6FFB5-74AB-F7A9-C9A0-28BCDC612E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AFF846-7D94-5CF8-2871-728D7022FB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FFB397-0414-68D3-5A61-9206CBE7C005}"/>
              </a:ext>
            </a:extLst>
          </p:cNvPr>
          <p:cNvSpPr>
            <a:spLocks noGrp="1"/>
          </p:cNvSpPr>
          <p:nvPr>
            <p:ph type="body" idx="1"/>
          </p:nvPr>
        </p:nvSpPr>
        <p:spPr/>
        <p:txBody>
          <a:bodyPr/>
          <a:lstStyle/>
          <a:p>
            <a:r>
              <a:rPr lang="en-US" dirty="0"/>
              <a:t>Technology is accelerating with AI, are we keeping up?</a:t>
            </a:r>
          </a:p>
          <a:p>
            <a:endParaRPr lang="en-US" dirty="0"/>
          </a:p>
          <a:p>
            <a:r>
              <a:rPr lang="en-US" dirty="0"/>
              <a:t>Remember, how many of you likely in this room are using Shadow AI?</a:t>
            </a:r>
          </a:p>
          <a:p>
            <a:endParaRPr lang="en-US" dirty="0"/>
          </a:p>
          <a:p>
            <a:r>
              <a:rPr lang="en-US" dirty="0"/>
              <a:t>The big guys are buying up all the memory in the world so they can shove more AI at you. </a:t>
            </a:r>
          </a:p>
        </p:txBody>
      </p:sp>
      <p:sp>
        <p:nvSpPr>
          <p:cNvPr id="4" name="Slide Number Placeholder 3">
            <a:extLst>
              <a:ext uri="{FF2B5EF4-FFF2-40B4-BE49-F238E27FC236}">
                <a16:creationId xmlns:a16="http://schemas.microsoft.com/office/drawing/2014/main" id="{5322276C-2466-A9DB-2FFE-BE33E723CCD1}"/>
              </a:ext>
            </a:extLst>
          </p:cNvPr>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4799546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9BF78-83CA-DC21-09A7-D4075D592E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6B34EB-F8B5-15B4-EA05-E749F45103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B5485A-2737-0826-9CE9-1F655BDA73A1}"/>
              </a:ext>
            </a:extLst>
          </p:cNvPr>
          <p:cNvSpPr>
            <a:spLocks noGrp="1"/>
          </p:cNvSpPr>
          <p:nvPr>
            <p:ph type="body" idx="1"/>
          </p:nvPr>
        </p:nvSpPr>
        <p:spPr/>
        <p:txBody>
          <a:bodyPr/>
          <a:lstStyle/>
          <a:p>
            <a:r>
              <a:rPr lang="en-US" dirty="0"/>
              <a:t>Let’s get those execs in the room to have the important conversation on how we govern AI. </a:t>
            </a:r>
          </a:p>
          <a:p>
            <a:endParaRPr lang="en-US" dirty="0"/>
          </a:p>
          <a:p>
            <a:r>
              <a:rPr lang="en-US" dirty="0"/>
              <a:t>Assemble a core team, It should not be anyone’s full time job. You need the people who are pressured to use AI in the room.</a:t>
            </a:r>
          </a:p>
          <a:p>
            <a:endParaRPr lang="en-US" dirty="0"/>
          </a:p>
          <a:p>
            <a:r>
              <a:rPr lang="en-US" dirty="0"/>
              <a:t>Bring the data from tools, surveys, and conversations.</a:t>
            </a:r>
          </a:p>
        </p:txBody>
      </p:sp>
      <p:sp>
        <p:nvSpPr>
          <p:cNvPr id="4" name="Slide Number Placeholder 3">
            <a:extLst>
              <a:ext uri="{FF2B5EF4-FFF2-40B4-BE49-F238E27FC236}">
                <a16:creationId xmlns:a16="http://schemas.microsoft.com/office/drawing/2014/main" id="{E9353737-54E5-D621-E0AD-E09EFDC9A128}"/>
              </a:ext>
            </a:extLst>
          </p:cNvPr>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44547773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C2F97-B4E2-9CA2-AF0D-719AA607BA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A8508C-A7E3-4316-A146-26EFD5FA39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909C56-6AD2-848F-2975-F6EC4821B34C}"/>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There have been whole AI governance sessions out there at </a:t>
            </a:r>
            <a:r>
              <a:rPr lang="en-US" sz="1200" b="0" i="0" kern="1200" dirty="0" err="1">
                <a:solidFill>
                  <a:schemeClr val="tx1"/>
                </a:solidFill>
                <a:effectLst/>
                <a:latin typeface="+mn-lt"/>
                <a:ea typeface="+mn-ea"/>
                <a:cs typeface="+mn-cs"/>
              </a:rPr>
              <a:t>TribalHub</a:t>
            </a:r>
            <a:r>
              <a:rPr lang="en-US" sz="1200" b="0" i="0" kern="1200" dirty="0">
                <a:solidFill>
                  <a:schemeClr val="tx1"/>
                </a:solidFill>
                <a:effectLst/>
                <a:latin typeface="+mn-lt"/>
                <a:ea typeface="+mn-ea"/>
                <a:cs typeface="+mn-cs"/>
              </a:rPr>
              <a:t>, so I won’t take too much time here, just know how important this is to combat Shadow AI.</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Make Shadow AI data including tools, surveys, incidents, possible sanctioned AI solutions part of a reoccurring discussion. If you don’t keep up, shadow AI risk get’s larger.</a:t>
            </a:r>
          </a:p>
          <a:p>
            <a:endParaRPr lang="en-US" dirty="0"/>
          </a:p>
          <a:p>
            <a:r>
              <a:rPr lang="en-US" sz="1200" b="1" i="0" kern="1200" dirty="0">
                <a:solidFill>
                  <a:schemeClr val="tx1"/>
                </a:solidFill>
                <a:effectLst/>
                <a:latin typeface="+mn-lt"/>
                <a:ea typeface="+mn-ea"/>
                <a:cs typeface="+mn-cs"/>
              </a:rPr>
              <a:t>Responsible (R):</a:t>
            </a:r>
            <a:r>
              <a:rPr lang="en-US" sz="1200" b="0" i="0" kern="1200" dirty="0">
                <a:solidFill>
                  <a:schemeClr val="tx1"/>
                </a:solidFill>
                <a:effectLst/>
                <a:latin typeface="+mn-lt"/>
                <a:ea typeface="+mn-ea"/>
                <a:cs typeface="+mn-cs"/>
              </a:rPr>
              <a:t> The person or team who performs the work or completes the task.</a:t>
            </a:r>
          </a:p>
          <a:p>
            <a:r>
              <a:rPr lang="en-US" sz="1200" b="1" i="0" kern="1200" dirty="0">
                <a:solidFill>
                  <a:schemeClr val="tx1"/>
                </a:solidFill>
                <a:effectLst/>
                <a:latin typeface="+mn-lt"/>
                <a:ea typeface="+mn-ea"/>
                <a:cs typeface="+mn-cs"/>
              </a:rPr>
              <a:t>Accountable (A):</a:t>
            </a:r>
            <a:r>
              <a:rPr lang="en-US" sz="1200" b="0" i="0" kern="1200" dirty="0">
                <a:solidFill>
                  <a:schemeClr val="tx1"/>
                </a:solidFill>
                <a:effectLst/>
                <a:latin typeface="+mn-lt"/>
                <a:ea typeface="+mn-ea"/>
                <a:cs typeface="+mn-cs"/>
              </a:rPr>
              <a:t> The one person with the final authority, who signs off on the task and owns the final result.</a:t>
            </a:r>
          </a:p>
          <a:p>
            <a:r>
              <a:rPr lang="en-US" sz="1200" b="1" i="0" kern="1200" dirty="0">
                <a:solidFill>
                  <a:schemeClr val="tx1"/>
                </a:solidFill>
                <a:effectLst/>
                <a:latin typeface="+mn-lt"/>
                <a:ea typeface="+mn-ea"/>
                <a:cs typeface="+mn-cs"/>
              </a:rPr>
              <a:t>Consulted (C):</a:t>
            </a:r>
            <a:r>
              <a:rPr lang="en-US" sz="1200" b="0" i="0" kern="1200" dirty="0">
                <a:solidFill>
                  <a:schemeClr val="tx1"/>
                </a:solidFill>
                <a:effectLst/>
                <a:latin typeface="+mn-lt"/>
                <a:ea typeface="+mn-ea"/>
                <a:cs typeface="+mn-cs"/>
              </a:rPr>
              <a:t> Subject matter experts or stakeholders whose input is sought before or during the work.</a:t>
            </a:r>
          </a:p>
          <a:p>
            <a:r>
              <a:rPr lang="en-US" sz="1200" b="1" i="0" kern="1200" dirty="0">
                <a:solidFill>
                  <a:schemeClr val="tx1"/>
                </a:solidFill>
                <a:effectLst/>
                <a:latin typeface="+mn-lt"/>
                <a:ea typeface="+mn-ea"/>
                <a:cs typeface="+mn-cs"/>
              </a:rPr>
              <a:t>Informed (I):</a:t>
            </a:r>
            <a:r>
              <a:rPr lang="en-US" sz="1200" b="0" i="0" kern="1200" dirty="0">
                <a:solidFill>
                  <a:schemeClr val="tx1"/>
                </a:solidFill>
                <a:effectLst/>
                <a:latin typeface="+mn-lt"/>
                <a:ea typeface="+mn-ea"/>
                <a:cs typeface="+mn-cs"/>
              </a:rPr>
              <a:t> Those who need to be kept updated on progress, decisions, or completion, usually </a:t>
            </a:r>
            <a:r>
              <a:rPr lang="en-US" sz="1200" b="0" i="1" kern="1200" dirty="0">
                <a:solidFill>
                  <a:schemeClr val="tx1"/>
                </a:solidFill>
                <a:effectLst/>
                <a:latin typeface="+mn-lt"/>
                <a:ea typeface="+mn-ea"/>
                <a:cs typeface="+mn-cs"/>
              </a:rPr>
              <a:t>after</a:t>
            </a:r>
            <a:r>
              <a:rPr lang="en-US" sz="1200" b="0" i="0" kern="1200" dirty="0">
                <a:solidFill>
                  <a:schemeClr val="tx1"/>
                </a:solidFill>
                <a:effectLst/>
                <a:latin typeface="+mn-lt"/>
                <a:ea typeface="+mn-ea"/>
                <a:cs typeface="+mn-cs"/>
              </a:rPr>
              <a:t> the work is done. </a:t>
            </a:r>
          </a:p>
          <a:p>
            <a:endParaRPr lang="en-US" dirty="0"/>
          </a:p>
          <a:p>
            <a:endParaRPr lang="en-US" dirty="0"/>
          </a:p>
        </p:txBody>
      </p:sp>
      <p:sp>
        <p:nvSpPr>
          <p:cNvPr id="4" name="Slide Number Placeholder 3">
            <a:extLst>
              <a:ext uri="{FF2B5EF4-FFF2-40B4-BE49-F238E27FC236}">
                <a16:creationId xmlns:a16="http://schemas.microsoft.com/office/drawing/2014/main" id="{4E27282E-2985-D3D0-E172-BAA463B8052E}"/>
              </a:ext>
            </a:extLst>
          </p:cNvPr>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325358770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B4CD0-842E-03FB-46F3-0CC61A8499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5F288C-E0FC-DE91-CD58-88B7FC9150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A32269-2CAD-CF30-B01A-CDF51B18DDC4}"/>
              </a:ext>
            </a:extLst>
          </p:cNvPr>
          <p:cNvSpPr>
            <a:spLocks noGrp="1"/>
          </p:cNvSpPr>
          <p:nvPr>
            <p:ph type="body" idx="1"/>
          </p:nvPr>
        </p:nvSpPr>
        <p:spPr/>
        <p:txBody>
          <a:bodyPr/>
          <a:lstStyle/>
          <a:p>
            <a:r>
              <a:rPr lang="en-US" b="1" dirty="0"/>
              <a:t>No local admin for users</a:t>
            </a:r>
            <a:br>
              <a:rPr lang="en-US" dirty="0"/>
            </a:br>
            <a:r>
              <a:rPr lang="en-US" dirty="0"/>
              <a:t>Removing local admin rights prevents employees from installing unsanctioned AI desktop clients, plugins, or agents that can move data outside approved channels. It also reduces their ability to disable security controls or change system/network settings to reach blocked AI services, improving visibility and enforcement.</a:t>
            </a:r>
          </a:p>
          <a:p>
            <a:r>
              <a:rPr lang="en-US" b="1" dirty="0"/>
              <a:t>Edge Filtering (CASB/SSE/SWG + DNS)</a:t>
            </a:r>
            <a:br>
              <a:rPr lang="en-US" dirty="0"/>
            </a:br>
            <a:r>
              <a:rPr lang="en-US" dirty="0"/>
              <a:t>Edge controls provide centralized visibility into which AI web apps are being used and can block, warn, or require stronger controls for unapproved tools. CASB/SSE/SWG and DNS filtering can prevent access to risky AI domains, restrict data uploads, and enforce use of sanctioned AI tenants with consistent logging.</a:t>
            </a:r>
          </a:p>
          <a:p>
            <a:r>
              <a:rPr lang="en-US" b="1" dirty="0"/>
              <a:t>Browser Extension Management</a:t>
            </a:r>
            <a:br>
              <a:rPr lang="en-US" dirty="0"/>
            </a:br>
            <a:r>
              <a:rPr lang="en-US" dirty="0"/>
              <a:t>Many shadow AI tools appear as browser extensions that can read prompts, page content, and even credentials, so extension governance removes a common “easy install” path. An allowlist approach enables approved AI assistants while blocking high-risk extensions and keeping usage auditable.</a:t>
            </a:r>
          </a:p>
          <a:p>
            <a:r>
              <a:rPr lang="en-US" b="1" dirty="0"/>
              <a:t>Enforced data loss prevention</a:t>
            </a:r>
            <a:br>
              <a:rPr lang="en-US" dirty="0"/>
            </a:br>
            <a:r>
              <a:rPr lang="en-US" dirty="0"/>
              <a:t>DLP reduces shadow AI risk by detecting and blocking sensitive data (PII, customer data, source code, regulated content) from being pasted or uploaded into AI prompts and attachments. It also generates alerts and user coaching that nudges employees toward sanctioned AI workflows instead of improvising with unsanctioned tools.</a:t>
            </a:r>
          </a:p>
        </p:txBody>
      </p:sp>
      <p:sp>
        <p:nvSpPr>
          <p:cNvPr id="4" name="Slide Number Placeholder 3">
            <a:extLst>
              <a:ext uri="{FF2B5EF4-FFF2-40B4-BE49-F238E27FC236}">
                <a16:creationId xmlns:a16="http://schemas.microsoft.com/office/drawing/2014/main" id="{4912470F-FCA2-A8FF-C992-D4855566A0AD}"/>
              </a:ext>
            </a:extLst>
          </p:cNvPr>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27847044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F0226-887C-A288-28F0-9EC4A18886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A4133F-802A-295C-A6B2-AECA555744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6CAAA1-E5FE-4507-8B43-EDB2BA32A871}"/>
              </a:ext>
            </a:extLst>
          </p:cNvPr>
          <p:cNvSpPr>
            <a:spLocks noGrp="1"/>
          </p:cNvSpPr>
          <p:nvPr>
            <p:ph type="body" idx="1"/>
          </p:nvPr>
        </p:nvSpPr>
        <p:spPr/>
        <p:txBody>
          <a:bodyPr/>
          <a:lstStyle/>
          <a:p>
            <a:r>
              <a:rPr lang="en-US" b="1" dirty="0"/>
              <a:t>Giving Microsoft a little special attention here:</a:t>
            </a:r>
          </a:p>
          <a:p>
            <a:endParaRPr lang="en-US" b="1" dirty="0"/>
          </a:p>
          <a:p>
            <a:r>
              <a:rPr lang="en-US" b="1" dirty="0"/>
              <a:t>If you have a pretty vanilla tenet sitting there, here’s some things to consider:</a:t>
            </a:r>
          </a:p>
          <a:p>
            <a:endParaRPr lang="en-US" b="1" dirty="0"/>
          </a:p>
          <a:p>
            <a:r>
              <a:rPr lang="en-US" b="1" dirty="0"/>
              <a:t>Disable User Consent in Entra ID:</a:t>
            </a:r>
            <a:r>
              <a:rPr lang="en-US" dirty="0"/>
              <a:t> Switch your Enterprise Applications consent settings to "Do not allow user consent." This acts as a "kill switch" for the OAuth vector, preventing users from granting third-party AI apps access to your corporate data without an admin review.</a:t>
            </a:r>
          </a:p>
          <a:p>
            <a:endParaRPr lang="en-US" b="1" dirty="0"/>
          </a:p>
          <a:p>
            <a:r>
              <a:rPr lang="en-US" b="1" dirty="0"/>
              <a:t>Automate Blocking with Defender for Cloud Apps:</a:t>
            </a:r>
            <a:r>
              <a:rPr lang="en-US" dirty="0"/>
              <a:t> Use the "Generative AI" category filter in the Cloud App Catalog to identify unauthorized tools. Tag them as "Unsanctioned" to automatically block access to these domains across all devices managed by Microsoft Defender for Endpoint.</a:t>
            </a:r>
          </a:p>
          <a:p>
            <a:endParaRPr lang="en-US" b="1" dirty="0"/>
          </a:p>
          <a:p>
            <a:r>
              <a:rPr lang="en-US" b="1" dirty="0"/>
              <a:t>Enforce "Paste" Restrictions via DLP:</a:t>
            </a:r>
            <a:r>
              <a:rPr lang="en-US" dirty="0"/>
              <a:t> Configure Endpoint Data Loss Prevention (DLP) policies to detect and block the action of pasting sensitive information (such as credit card numbers or source code) specifically into the URLs of public AI web interfaces.</a:t>
            </a:r>
          </a:p>
          <a:p>
            <a:endParaRPr lang="en-US" b="1" dirty="0"/>
          </a:p>
          <a:p>
            <a:r>
              <a:rPr lang="en-US" b="1" dirty="0"/>
              <a:t>Provide a "Safe Haven" Alternative:</a:t>
            </a:r>
            <a:r>
              <a:rPr lang="en-US" dirty="0"/>
              <a:t> Remove the incentive for Shadow AI by licensing </a:t>
            </a:r>
            <a:r>
              <a:rPr lang="en-US" b="1" dirty="0"/>
              <a:t>Microsoft 365 Copilot (Enterprise)</a:t>
            </a:r>
            <a:r>
              <a:rPr lang="en-US" dirty="0"/>
              <a:t> or </a:t>
            </a:r>
            <a:r>
              <a:rPr lang="en-US" b="1" dirty="0"/>
              <a:t>Bing Chat Enterprise</a:t>
            </a:r>
            <a:r>
              <a:rPr lang="en-US" dirty="0"/>
              <a:t>. These tools offer Commercial Data Protection (CDP), ensuring that user prompts remain within the tenant boundary and are never used to train public models.</a:t>
            </a:r>
          </a:p>
        </p:txBody>
      </p:sp>
      <p:sp>
        <p:nvSpPr>
          <p:cNvPr id="4" name="Slide Number Placeholder 3">
            <a:extLst>
              <a:ext uri="{FF2B5EF4-FFF2-40B4-BE49-F238E27FC236}">
                <a16:creationId xmlns:a16="http://schemas.microsoft.com/office/drawing/2014/main" id="{22535BDE-F871-3363-9A96-A23FE225CD50}"/>
              </a:ext>
            </a:extLst>
          </p:cNvPr>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1080276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3D7B6-95DC-B587-061E-DBEEFE715D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A74F46-5CEB-7B9D-F49E-AF7ABD0284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538738-2EB8-7220-D106-1F25AB7BD61D}"/>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There are vendors here that can show you these tools. These get firmly into the hi fidelity concept I mentioned earlier.</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AI-usage control focuses on governing, monitoring, and restricting how users interact with AI tools to prevent data leaks, while AI Security Posture Management (AI-SPM) is a broader framework that continuously assesses, secures, and configures the entire AI lifecycle—including data pipelines, models, and infrastructure—to prevent systemic risks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 critical function of AI-SPM tools is mapping the complex ecosystem of dependencies surrounding each discovered agent. This involves tracking exactly which internal databases the agent reads from, which external third-party APIs it is authorized to call, and what Model Context Protocol (MCP) servers it connects to. By understanding these connections, security teams can accurately calculate the potential "blast radius" if the agent were to be compromised</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Key Aspects of AI Usage Control</a:t>
            </a:r>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Context-Aware Enforcement:</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 Systems evaluate user roles, data sensitivity, location, and device to determine, in real-time, whether to allow, deny, redact, or log an AI interaction</a:t>
            </a:r>
          </a:p>
          <a:p>
            <a:r>
              <a:rPr lang="en-US" sz="1200" b="0" i="0" kern="1200" dirty="0">
                <a:solidFill>
                  <a:schemeClr val="tx1"/>
                </a:solidFill>
                <a:effectLst/>
                <a:latin typeface="+mn-lt"/>
                <a:ea typeface="+mn-ea"/>
                <a:cs typeface="+mn-cs"/>
              </a:rPr>
              <a:t>.</a:t>
            </a:r>
          </a:p>
          <a:p>
            <a:r>
              <a:rPr lang="en-US" sz="1200" b="1" i="0" kern="1200" dirty="0">
                <a:solidFill>
                  <a:schemeClr val="tx1"/>
                </a:solidFill>
                <a:effectLst/>
                <a:latin typeface="+mn-lt"/>
                <a:ea typeface="+mn-ea"/>
                <a:cs typeface="+mn-cs"/>
              </a:rPr>
              <a:t>Data Loss Prevention (DLP):</a:t>
            </a:r>
            <a:r>
              <a:rPr lang="en-US" sz="1200" b="0" i="0" kern="1200" dirty="0">
                <a:solidFill>
                  <a:schemeClr val="tx1"/>
                </a:solidFill>
                <a:effectLst/>
                <a:latin typeface="+mn-lt"/>
                <a:ea typeface="+mn-ea"/>
                <a:cs typeface="+mn-cs"/>
              </a:rPr>
              <a:t> AI-UC tools scan inputs and outputs to prevent confidential, personal, or regulated information from being ingested or exposed by GenAI models.</a:t>
            </a:r>
          </a:p>
          <a:p>
            <a:r>
              <a:rPr lang="en-US" sz="1200" b="1" i="0" kern="1200" dirty="0">
                <a:solidFill>
                  <a:schemeClr val="tx1"/>
                </a:solidFill>
                <a:effectLst/>
                <a:latin typeface="+mn-lt"/>
                <a:ea typeface="+mn-ea"/>
                <a:cs typeface="+mn-cs"/>
              </a:rPr>
              <a:t>Shadow AI Mitigation:</a:t>
            </a:r>
            <a:r>
              <a:rPr lang="en-US" sz="1200" b="0" i="0" kern="1200" dirty="0">
                <a:solidFill>
                  <a:schemeClr val="tx1"/>
                </a:solidFill>
                <a:effectLst/>
                <a:latin typeface="+mn-lt"/>
                <a:ea typeface="+mn-ea"/>
                <a:cs typeface="+mn-cs"/>
              </a:rPr>
              <a:t> Identifies unauthorized or unmanaged AI tools being used across the enterprise.</a:t>
            </a:r>
          </a:p>
          <a:p>
            <a:r>
              <a:rPr lang="en-US" sz="1200" b="1" i="0" kern="1200" dirty="0">
                <a:solidFill>
                  <a:schemeClr val="tx1"/>
                </a:solidFill>
                <a:effectLst/>
                <a:latin typeface="+mn-lt"/>
                <a:ea typeface="+mn-ea"/>
                <a:cs typeface="+mn-cs"/>
              </a:rPr>
              <a:t>Protection Against Manipulation:</a:t>
            </a:r>
            <a:r>
              <a:rPr lang="en-US" sz="1200" b="0" i="0" kern="1200" dirty="0">
                <a:solidFill>
                  <a:schemeClr val="tx1"/>
                </a:solidFill>
                <a:effectLst/>
                <a:latin typeface="+mn-lt"/>
                <a:ea typeface="+mn-ea"/>
                <a:cs typeface="+mn-cs"/>
              </a:rPr>
              <a:t> Defends against techniques like prompt injection and jailbreaking, where users or attackers try to manipulate AI into violating safety guidelines.</a:t>
            </a:r>
          </a:p>
          <a:p>
            <a:r>
              <a:rPr lang="en-US" sz="1200" b="1" i="0" kern="1200" dirty="0">
                <a:solidFill>
                  <a:schemeClr val="tx1"/>
                </a:solidFill>
                <a:effectLst/>
                <a:latin typeface="+mn-lt"/>
                <a:ea typeface="+mn-ea"/>
                <a:cs typeface="+mn-cs"/>
              </a:rPr>
              <a:t>Strategic Governance:</a:t>
            </a:r>
            <a:r>
              <a:rPr lang="en-US" sz="1200" b="0" i="0" kern="1200" dirty="0">
                <a:solidFill>
                  <a:schemeClr val="tx1"/>
                </a:solidFill>
                <a:effectLst/>
                <a:latin typeface="+mn-lt"/>
                <a:ea typeface="+mn-ea"/>
                <a:cs typeface="+mn-cs"/>
              </a:rPr>
              <a:t> Instead of blanket bans, it enables safe adoption of productivity-boosting AI tools. </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3744532A-74A4-59E9-71D4-358D57DFA140}"/>
              </a:ext>
            </a:extLst>
          </p:cNvPr>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236407914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492FB-9C30-2D52-B76A-ECC53D0F4B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619C14-35F4-151A-5BBC-5BE79644ED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1BE49F-944A-9452-078C-2C678377B79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221A40E-DA6D-4EB9-F84C-2E24E48EC299}"/>
              </a:ext>
            </a:extLst>
          </p:cNvPr>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4321318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13789-B4F5-1A66-992C-B04A41B02F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5ABB3E-1FC8-A844-6617-9344BB7D7C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676E17-58CF-786C-048D-4B59B0D38BAD}"/>
              </a:ext>
            </a:extLst>
          </p:cNvPr>
          <p:cNvSpPr>
            <a:spLocks noGrp="1"/>
          </p:cNvSpPr>
          <p:nvPr>
            <p:ph type="body" idx="1"/>
          </p:nvPr>
        </p:nvSpPr>
        <p:spPr/>
        <p:txBody>
          <a:bodyPr/>
          <a:lstStyle/>
          <a:p>
            <a:r>
              <a:rPr lang="en-US" dirty="0"/>
              <a:t>Your executives are asking IT how they can leverage AI for the tribe. Make sure you get into those conversations. This can be a great opportunity to open up funding for control measures that help reduce risk broadly, not just with AI.</a:t>
            </a:r>
          </a:p>
        </p:txBody>
      </p:sp>
      <p:sp>
        <p:nvSpPr>
          <p:cNvPr id="4" name="Slide Number Placeholder 3">
            <a:extLst>
              <a:ext uri="{FF2B5EF4-FFF2-40B4-BE49-F238E27FC236}">
                <a16:creationId xmlns:a16="http://schemas.microsoft.com/office/drawing/2014/main" id="{E9E4516F-5C6D-3539-D161-319EF36F7B5D}"/>
              </a:ext>
            </a:extLst>
          </p:cNvPr>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412740066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9A9BD-4DE7-5D71-00C7-BC8AA0E04B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B727E4-9689-EF7C-9902-1A310FE13D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0A39A1-9E5A-A2E7-332D-3FD211A5B273}"/>
              </a:ext>
            </a:extLst>
          </p:cNvPr>
          <p:cNvSpPr>
            <a:spLocks noGrp="1"/>
          </p:cNvSpPr>
          <p:nvPr>
            <p:ph type="body" idx="1"/>
          </p:nvPr>
        </p:nvSpPr>
        <p:spPr/>
        <p:txBody>
          <a:bodyPr/>
          <a:lstStyle/>
          <a:p>
            <a:r>
              <a:rPr lang="en-US" dirty="0"/>
              <a:t>AI years are like dog years. this is literally 2026 still and our guy already has grays and robots</a:t>
            </a:r>
          </a:p>
        </p:txBody>
      </p:sp>
      <p:sp>
        <p:nvSpPr>
          <p:cNvPr id="4" name="Slide Number Placeholder 3">
            <a:extLst>
              <a:ext uri="{FF2B5EF4-FFF2-40B4-BE49-F238E27FC236}">
                <a16:creationId xmlns:a16="http://schemas.microsoft.com/office/drawing/2014/main" id="{19F4A144-259E-56A5-3C15-5A0DB472224D}"/>
              </a:ext>
            </a:extLst>
          </p:cNvPr>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242933330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8C054-73BA-C1F1-714D-7C95787911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D79261-81CC-3CF4-A243-4D4383D07A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EFC68C-9016-092F-C5D2-16DA40F64334}"/>
              </a:ext>
            </a:extLst>
          </p:cNvPr>
          <p:cNvSpPr>
            <a:spLocks noGrp="1"/>
          </p:cNvSpPr>
          <p:nvPr>
            <p:ph type="body" idx="1"/>
          </p:nvPr>
        </p:nvSpPr>
        <p:spPr/>
        <p:txBody>
          <a:bodyPr/>
          <a:lstStyle/>
          <a:p>
            <a:pPr>
              <a:lnSpc>
                <a:spcPct val="90000"/>
              </a:lnSpc>
              <a:spcAft>
                <a:spcPts val="600"/>
              </a:spcAft>
            </a:pPr>
            <a:r>
              <a:rPr lang="en-US" sz="1200" dirty="0">
                <a:solidFill>
                  <a:schemeClr val="bg1">
                    <a:alpha val="80000"/>
                  </a:schemeClr>
                </a:solidFill>
              </a:rPr>
              <a:t>Who hear knows what Agentic AI is?</a:t>
            </a:r>
          </a:p>
          <a:p>
            <a:pPr>
              <a:lnSpc>
                <a:spcPct val="90000"/>
              </a:lnSpc>
              <a:spcAft>
                <a:spcPts val="600"/>
              </a:spcAft>
            </a:pPr>
            <a:endParaRPr lang="en-US" sz="1200" dirty="0">
              <a:solidFill>
                <a:schemeClr val="bg1">
                  <a:alpha val="80000"/>
                </a:schemeClr>
              </a:solidFill>
            </a:endParaRPr>
          </a:p>
          <a:p>
            <a:pPr>
              <a:lnSpc>
                <a:spcPct val="90000"/>
              </a:lnSpc>
              <a:spcAft>
                <a:spcPts val="600"/>
              </a:spcAft>
            </a:pPr>
            <a:r>
              <a:rPr lang="en-US" sz="1200" dirty="0">
                <a:solidFill>
                  <a:schemeClr val="bg1">
                    <a:alpha val="80000"/>
                  </a:schemeClr>
                </a:solidFill>
              </a:rPr>
              <a:t>This is a transfer of discretion from human to AI. This means that the rules of the discretion itself need to understood.</a:t>
            </a:r>
          </a:p>
          <a:p>
            <a:pPr>
              <a:lnSpc>
                <a:spcPct val="90000"/>
              </a:lnSpc>
              <a:spcAft>
                <a:spcPts val="600"/>
              </a:spcAft>
            </a:pPr>
            <a:endParaRPr lang="en-US" sz="1200" dirty="0">
              <a:solidFill>
                <a:schemeClr val="bg1">
                  <a:alpha val="80000"/>
                </a:schemeClr>
              </a:solidFill>
            </a:endParaRPr>
          </a:p>
          <a:p>
            <a:pPr>
              <a:lnSpc>
                <a:spcPct val="90000"/>
              </a:lnSpc>
              <a:spcAft>
                <a:spcPts val="600"/>
              </a:spcAft>
            </a:pPr>
            <a:r>
              <a:rPr lang="en-US" sz="1200" dirty="0">
                <a:solidFill>
                  <a:schemeClr val="bg1">
                    <a:alpha val="80000"/>
                  </a:schemeClr>
                </a:solidFill>
              </a:rPr>
              <a:t>Human in the loop is very important. This can completely remove that. Governance in agentic AI needs to adapt into systemic control. There is no place for shadow agentic AI today without mature governance frameworks. Thus, if you don’t have that, and you can’t get there, consider taking a hard line on this for the time being.</a:t>
            </a:r>
          </a:p>
          <a:p>
            <a:pPr>
              <a:lnSpc>
                <a:spcPct val="90000"/>
              </a:lnSpc>
              <a:spcAft>
                <a:spcPts val="600"/>
              </a:spcAft>
            </a:pPr>
            <a:endParaRPr lang="en-US" sz="1200" dirty="0">
              <a:solidFill>
                <a:schemeClr val="bg1">
                  <a:alpha val="80000"/>
                </a:schemeClr>
              </a:solidFill>
            </a:endParaRPr>
          </a:p>
          <a:p>
            <a:pPr>
              <a:lnSpc>
                <a:spcPct val="90000"/>
              </a:lnSpc>
              <a:spcAft>
                <a:spcPts val="600"/>
              </a:spcAft>
            </a:pPr>
            <a:r>
              <a:rPr lang="en-US" sz="1200" dirty="0">
                <a:solidFill>
                  <a:schemeClr val="bg1">
                    <a:alpha val="80000"/>
                  </a:schemeClr>
                </a:solidFill>
              </a:rPr>
              <a:t>But again, Communication is key. Be the first to initiate conversations on the how and why they would want to use agentic technologies. Make sure the suers understand how risky and difficult it can be to manage…. At least for today. A core tenant of AI: Never trust an AI model 100%.</a:t>
            </a:r>
          </a:p>
        </p:txBody>
      </p:sp>
      <p:sp>
        <p:nvSpPr>
          <p:cNvPr id="4" name="Slide Number Placeholder 3">
            <a:extLst>
              <a:ext uri="{FF2B5EF4-FFF2-40B4-BE49-F238E27FC236}">
                <a16:creationId xmlns:a16="http://schemas.microsoft.com/office/drawing/2014/main" id="{391279E9-C47D-2CE3-1DD5-5CCA9C7EFE2F}"/>
              </a:ext>
            </a:extLst>
          </p:cNvPr>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3884096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07F9B-C203-DFFB-057A-1733215230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C0EE47-2779-0EA3-6CB4-F5FCA7A0C3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F204C0-32BF-3C67-F535-30DEA912A264}"/>
              </a:ext>
            </a:extLst>
          </p:cNvPr>
          <p:cNvSpPr>
            <a:spLocks noGrp="1"/>
          </p:cNvSpPr>
          <p:nvPr>
            <p:ph type="body" idx="1"/>
          </p:nvPr>
        </p:nvSpPr>
        <p:spPr/>
        <p: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lang="en-US" sz="1200" dirty="0">
                <a:solidFill>
                  <a:schemeClr val="bg1">
                    <a:alpha val="80000"/>
                  </a:schemeClr>
                </a:solidFill>
              </a:rPr>
              <a:t>When user’s create agents, their credentials typically come with it. Promote a framework that controls the agents using </a:t>
            </a:r>
            <a:r>
              <a:rPr lang="en-US" dirty="0">
                <a:solidFill>
                  <a:schemeClr val="tx1">
                    <a:alpha val="80000"/>
                  </a:schemeClr>
                </a:solidFill>
              </a:rPr>
              <a:t>AI Security Posture Management I mentioned earlier. Make sure a human is still in the loop of course. </a:t>
            </a:r>
          </a:p>
          <a:p>
            <a:pPr marL="0" marR="0" lvl="0" indent="0" algn="l" defTabSz="914400" rtl="0" eaLnBrk="1" fontAlgn="auto" latinLnBrk="0" hangingPunct="1">
              <a:lnSpc>
                <a:spcPct val="90000"/>
              </a:lnSpc>
              <a:spcBef>
                <a:spcPts val="0"/>
              </a:spcBef>
              <a:spcAft>
                <a:spcPts val="600"/>
              </a:spcAft>
              <a:buClrTx/>
              <a:buSzTx/>
              <a:buFontTx/>
              <a:buNone/>
              <a:tabLst/>
              <a:defRPr/>
            </a:pPr>
            <a:endParaRPr lang="en-US" dirty="0">
              <a:solidFill>
                <a:schemeClr val="tx1">
                  <a:alpha val="80000"/>
                </a:schemeClr>
              </a:solidFill>
            </a:endParaRPr>
          </a:p>
          <a:p>
            <a:pPr marL="0" marR="0" lvl="0" indent="0" algn="l" defTabSz="914400" rtl="0" eaLnBrk="1" fontAlgn="auto" latinLnBrk="0" hangingPunct="1">
              <a:lnSpc>
                <a:spcPct val="90000"/>
              </a:lnSpc>
              <a:spcBef>
                <a:spcPts val="0"/>
              </a:spcBef>
              <a:spcAft>
                <a:spcPts val="600"/>
              </a:spcAft>
              <a:buClrTx/>
              <a:buSzTx/>
              <a:buFontTx/>
              <a:buNone/>
              <a:tabLst/>
              <a:defRPr/>
            </a:pPr>
            <a:r>
              <a:rPr lang="en-US" dirty="0">
                <a:solidFill>
                  <a:schemeClr val="tx1">
                    <a:alpha val="80000"/>
                  </a:schemeClr>
                </a:solidFill>
              </a:rPr>
              <a:t>This will provide a framework to quickly build sanctioned AI solutions to combat user’s desire to use Agentic Shadow AI.</a:t>
            </a:r>
          </a:p>
          <a:p>
            <a:pPr>
              <a:lnSpc>
                <a:spcPct val="90000"/>
              </a:lnSpc>
              <a:spcAft>
                <a:spcPts val="600"/>
              </a:spcAft>
            </a:pPr>
            <a:endParaRPr lang="en-US" sz="1200" dirty="0">
              <a:solidFill>
                <a:schemeClr val="bg1">
                  <a:alpha val="80000"/>
                </a:schemeClr>
              </a:solidFill>
            </a:endParaRPr>
          </a:p>
        </p:txBody>
      </p:sp>
      <p:sp>
        <p:nvSpPr>
          <p:cNvPr id="4" name="Slide Number Placeholder 3">
            <a:extLst>
              <a:ext uri="{FF2B5EF4-FFF2-40B4-BE49-F238E27FC236}">
                <a16:creationId xmlns:a16="http://schemas.microsoft.com/office/drawing/2014/main" id="{EB271FC5-B1FC-44E8-1EE9-D07DAC92DE2E}"/>
              </a:ext>
            </a:extLst>
          </p:cNvPr>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25306608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6779E5-97FB-7E37-6CE0-0E7CEF3110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83B399-95FC-14E7-2652-2348EDE5BC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64A3CC-5EC0-16C8-4C18-CCC8DF015CE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FCF070B-A4CC-11B4-5EE6-1FDAE106AB23}"/>
              </a:ext>
            </a:extLst>
          </p:cNvPr>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372739610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55815-DC8E-750A-8A40-03BEBA85AB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F24C06-1CB9-B12C-93C6-9E78F3A5B1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B160AF-585F-B1BB-C101-AFE63E480D24}"/>
              </a:ext>
            </a:extLst>
          </p:cNvPr>
          <p:cNvSpPr>
            <a:spLocks noGrp="1"/>
          </p:cNvSpPr>
          <p:nvPr>
            <p:ph type="body" idx="1"/>
          </p:nvPr>
        </p:nvSpPr>
        <p:spPr/>
        <p: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lang="en-US" sz="1200" dirty="0">
                <a:solidFill>
                  <a:schemeClr val="bg1">
                    <a:alpha val="80000"/>
                  </a:schemeClr>
                </a:solidFill>
              </a:rPr>
              <a:t>OpenAI hired the </a:t>
            </a:r>
            <a:r>
              <a:rPr lang="en-US" sz="1200" dirty="0" err="1">
                <a:solidFill>
                  <a:schemeClr val="bg1">
                    <a:alpha val="80000"/>
                  </a:schemeClr>
                </a:solidFill>
              </a:rPr>
              <a:t>OpenClaw</a:t>
            </a:r>
            <a:r>
              <a:rPr lang="en-US" sz="1200" dirty="0">
                <a:solidFill>
                  <a:schemeClr val="bg1">
                    <a:alpha val="80000"/>
                  </a:schemeClr>
                </a:solidFill>
              </a:rPr>
              <a:t> creator. What do you think the strategy is there?</a:t>
            </a:r>
          </a:p>
          <a:p>
            <a:pPr>
              <a:lnSpc>
                <a:spcPct val="90000"/>
              </a:lnSpc>
              <a:spcAft>
                <a:spcPts val="600"/>
              </a:spcAft>
            </a:pPr>
            <a:endParaRPr lang="en-US" sz="1200" dirty="0">
              <a:solidFill>
                <a:schemeClr val="bg1">
                  <a:alpha val="80000"/>
                </a:schemeClr>
              </a:solidFill>
            </a:endParaRPr>
          </a:p>
          <a:p>
            <a:pPr>
              <a:lnSpc>
                <a:spcPct val="90000"/>
              </a:lnSpc>
              <a:spcAft>
                <a:spcPts val="600"/>
              </a:spcAft>
            </a:pPr>
            <a:r>
              <a:rPr lang="en-US" sz="1200" dirty="0">
                <a:solidFill>
                  <a:schemeClr val="bg1">
                    <a:alpha val="80000"/>
                  </a:schemeClr>
                </a:solidFill>
              </a:rPr>
              <a:t>Think about the annoying world we have where there seems to be a chat bot for everything now. The problem with these bots is you don’t really trust it. Think about having a personal agent that you do trust, that knows you, can access information about you, the governance structure starts to shift more into the technology. </a:t>
            </a:r>
          </a:p>
          <a:p>
            <a:pPr>
              <a:lnSpc>
                <a:spcPct val="90000"/>
              </a:lnSpc>
              <a:spcAft>
                <a:spcPts val="600"/>
              </a:spcAft>
            </a:pPr>
            <a:endParaRPr lang="en-US" sz="1200" dirty="0">
              <a:solidFill>
                <a:schemeClr val="bg1">
                  <a:alpha val="80000"/>
                </a:schemeClr>
              </a:solidFill>
            </a:endParaRPr>
          </a:p>
          <a:p>
            <a:pPr>
              <a:lnSpc>
                <a:spcPct val="90000"/>
              </a:lnSpc>
              <a:spcAft>
                <a:spcPts val="600"/>
              </a:spcAft>
            </a:pPr>
            <a:r>
              <a:rPr lang="en-US" sz="1200" dirty="0">
                <a:solidFill>
                  <a:schemeClr val="bg1">
                    <a:alpha val="80000"/>
                  </a:schemeClr>
                </a:solidFill>
              </a:rPr>
              <a:t>The loss of the human necessary being a control point and having to have strict guard rails on what information and actions it can take.</a:t>
            </a:r>
          </a:p>
          <a:p>
            <a:pPr>
              <a:lnSpc>
                <a:spcPct val="90000"/>
              </a:lnSpc>
              <a:spcAft>
                <a:spcPts val="600"/>
              </a:spcAft>
            </a:pPr>
            <a:endParaRPr lang="en-US" sz="1200" dirty="0">
              <a:solidFill>
                <a:schemeClr val="bg1">
                  <a:alpha val="80000"/>
                </a:schemeClr>
              </a:solidFill>
            </a:endParaRPr>
          </a:p>
          <a:p>
            <a:pPr>
              <a:lnSpc>
                <a:spcPct val="90000"/>
              </a:lnSpc>
              <a:spcAft>
                <a:spcPts val="600"/>
              </a:spcAft>
            </a:pPr>
            <a:r>
              <a:rPr lang="en-US" sz="1200" dirty="0">
                <a:solidFill>
                  <a:schemeClr val="bg1">
                    <a:alpha val="80000"/>
                  </a:schemeClr>
                </a:solidFill>
              </a:rPr>
              <a:t>Today we limit data access</a:t>
            </a:r>
          </a:p>
        </p:txBody>
      </p:sp>
      <p:sp>
        <p:nvSpPr>
          <p:cNvPr id="4" name="Slide Number Placeholder 3">
            <a:extLst>
              <a:ext uri="{FF2B5EF4-FFF2-40B4-BE49-F238E27FC236}">
                <a16:creationId xmlns:a16="http://schemas.microsoft.com/office/drawing/2014/main" id="{4983EC43-8953-D99B-FB4E-E6558FC0A607}"/>
              </a:ext>
            </a:extLst>
          </p:cNvPr>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31560256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BD3EE-6365-A8A3-4F16-70C3E99E69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4A6F5F-9E98-A1CC-5410-F3B57174BE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8B3B1C-8CDF-4DED-997A-3162EC2822A5}"/>
              </a:ext>
            </a:extLst>
          </p:cNvPr>
          <p:cNvSpPr>
            <a:spLocks noGrp="1"/>
          </p:cNvSpPr>
          <p:nvPr>
            <p:ph type="body" idx="1"/>
          </p:nvPr>
        </p:nvSpPr>
        <p:spPr/>
        <p:txBody>
          <a:bodyPr/>
          <a:lstStyle/>
          <a:p>
            <a:r>
              <a:rPr lang="en-US" dirty="0"/>
              <a:t>PLEASE AT LEAST DO THIS IF YOU HAVE DONE NOTHING</a:t>
            </a:r>
          </a:p>
        </p:txBody>
      </p:sp>
      <p:sp>
        <p:nvSpPr>
          <p:cNvPr id="4" name="Slide Number Placeholder 3">
            <a:extLst>
              <a:ext uri="{FF2B5EF4-FFF2-40B4-BE49-F238E27FC236}">
                <a16:creationId xmlns:a16="http://schemas.microsoft.com/office/drawing/2014/main" id="{710C283B-5879-730C-C97B-EC4B1B87C4E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5D4955-4644-DE47-8BF8-36EAB1EE113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132835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30-DAY ROADMAP:
Week 1: Discover - run reports, audit extensions, survey teams
Week 2: Assess - triage matrix, compliance gaps, prioritize
Weeks 3-4: Act - draft policy, propose tools, pilot, brief leadership
Deliverables: Risk assessment, policy draft, tool recommendations</a:t>
            </a:r>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0BC86-92AF-03A0-0557-3BAD951517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550187-BDD1-5F92-7CA0-A2657D1FCD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844859-0F5E-0686-8FAD-4490129840D3}"/>
              </a:ext>
            </a:extLst>
          </p:cNvPr>
          <p:cNvSpPr>
            <a:spLocks noGrp="1"/>
          </p:cNvSpPr>
          <p:nvPr>
            <p:ph type="body" idx="1"/>
          </p:nvPr>
        </p:nvSpPr>
        <p:spPr/>
        <p:txBody>
          <a:bodyPr/>
          <a:lstStyle/>
          <a:p>
            <a:r>
              <a:rPr lang="en-US" dirty="0"/>
              <a:t>On the topic of communication:</a:t>
            </a:r>
          </a:p>
          <a:p>
            <a:endParaRPr lang="en-US" dirty="0"/>
          </a:p>
          <a:p>
            <a:r>
              <a:rPr lang="en-US" dirty="0"/>
              <a:t>Peer groups like </a:t>
            </a:r>
            <a:r>
              <a:rPr lang="en-US" dirty="0" err="1"/>
              <a:t>Tribalhub</a:t>
            </a:r>
            <a:r>
              <a:rPr lang="en-US" dirty="0"/>
              <a:t> and Tribal ISAC are a massively important resource. It has never been more relevant to keep up that communication as we try to manage this blazing fast innovation.</a:t>
            </a:r>
          </a:p>
        </p:txBody>
      </p:sp>
      <p:sp>
        <p:nvSpPr>
          <p:cNvPr id="4" name="Slide Number Placeholder 3">
            <a:extLst>
              <a:ext uri="{FF2B5EF4-FFF2-40B4-BE49-F238E27FC236}">
                <a16:creationId xmlns:a16="http://schemas.microsoft.com/office/drawing/2014/main" id="{7BEBB51C-12F8-9A70-7D2B-D3E491456508}"/>
              </a:ext>
            </a:extLst>
          </p:cNvPr>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71867297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FB480-53C2-B390-01F9-9FF4B22B67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9F737B-4EE8-2652-A224-1D27B266F0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73D7EC-7C23-629E-B411-1FBF65881095}"/>
              </a:ext>
            </a:extLst>
          </p:cNvPr>
          <p:cNvSpPr>
            <a:spLocks noGrp="1"/>
          </p:cNvSpPr>
          <p:nvPr>
            <p:ph type="body" idx="1"/>
          </p:nvPr>
        </p:nvSpPr>
        <p:spPr/>
        <p:txBody>
          <a:bodyPr/>
          <a:lstStyle/>
          <a:p>
            <a:r>
              <a:rPr lang="en-US" dirty="0"/>
              <a:t>The link in the QR code has access to the presentation and a ton of other AI security related links and information.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Time for questions.</a:t>
            </a:r>
          </a:p>
          <a:p>
            <a:endParaRPr lang="en-US" dirty="0"/>
          </a:p>
        </p:txBody>
      </p:sp>
      <p:sp>
        <p:nvSpPr>
          <p:cNvPr id="4" name="Slide Number Placeholder 3">
            <a:extLst>
              <a:ext uri="{FF2B5EF4-FFF2-40B4-BE49-F238E27FC236}">
                <a16:creationId xmlns:a16="http://schemas.microsoft.com/office/drawing/2014/main" id="{4EFAB68C-3319-ED27-9747-87A911F6715E}"/>
              </a:ext>
            </a:extLst>
          </p:cNvPr>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34915504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065212"/>
            <a:ext cx="3886200" cy="735013"/>
          </a:xfrm>
        </p:spPr>
        <p:txBody>
          <a:bodyPr/>
          <a:lstStyle/>
          <a:p>
            <a:r>
              <a:rPr lang="en-US"/>
              <a:t>Click to edit Master title style</a:t>
            </a:r>
          </a:p>
        </p:txBody>
      </p:sp>
      <p:sp>
        <p:nvSpPr>
          <p:cNvPr id="3" name="Subtitle 2"/>
          <p:cNvSpPr>
            <a:spLocks noGrp="1"/>
          </p:cNvSpPr>
          <p:nvPr>
            <p:ph type="subTitle" idx="1"/>
          </p:nvPr>
        </p:nvSpPr>
        <p:spPr>
          <a:xfrm>
            <a:off x="685800" y="1943100"/>
            <a:ext cx="3200400" cy="8763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15554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05895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203450"/>
            <a:ext cx="3886200" cy="681038"/>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453357"/>
            <a:ext cx="3886200" cy="750094"/>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68520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800100"/>
            <a:ext cx="2019300" cy="2262982"/>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800100"/>
            <a:ext cx="2019300" cy="2262982"/>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555888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767556"/>
            <a:ext cx="2020094" cy="319881"/>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087438"/>
            <a:ext cx="2020094" cy="1975644"/>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767556"/>
            <a:ext cx="2020888" cy="319881"/>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087438"/>
            <a:ext cx="2020888" cy="1975644"/>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99204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17420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45767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36525"/>
            <a:ext cx="1504157" cy="581025"/>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36525"/>
            <a:ext cx="2555875" cy="2926557"/>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717550"/>
            <a:ext cx="1504157" cy="2345532"/>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31519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2400300"/>
            <a:ext cx="2743200" cy="283369"/>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306388"/>
            <a:ext cx="2743200" cy="20574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2683669"/>
            <a:ext cx="2743200" cy="402431"/>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67542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372661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37319"/>
            <a:ext cx="1028700" cy="2925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37319"/>
            <a:ext cx="3009900" cy="292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335890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 Content Photo 4">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7AE7BB9-8F3B-888B-7C5F-C693E4B78B3D}"/>
              </a:ext>
              <a:ext uri="{C183D7F6-B498-43B3-948B-1728B52AA6E4}">
                <adec:decorative xmlns:adec="http://schemas.microsoft.com/office/drawing/2017/decorative" val="1"/>
              </a:ext>
            </a:extLst>
          </p:cNvPr>
          <p:cNvGrpSpPr/>
          <p:nvPr/>
        </p:nvGrpSpPr>
        <p:grpSpPr>
          <a:xfrm>
            <a:off x="9051478" y="0"/>
            <a:ext cx="92522" cy="5143500"/>
            <a:chOff x="12068638" y="0"/>
            <a:chExt cx="123362" cy="6858000"/>
          </a:xfrm>
        </p:grpSpPr>
        <p:sp>
          <p:nvSpPr>
            <p:cNvPr id="9" name="Rectangle 8">
              <a:extLst>
                <a:ext uri="{FF2B5EF4-FFF2-40B4-BE49-F238E27FC236}">
                  <a16:creationId xmlns:a16="http://schemas.microsoft.com/office/drawing/2014/main" id="{7CA2AA3A-CAA5-475A-C3CD-9ABFCE2B0092}"/>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0" name="Rectangle 9">
              <a:extLst>
                <a:ext uri="{FF2B5EF4-FFF2-40B4-BE49-F238E27FC236}">
                  <a16:creationId xmlns:a16="http://schemas.microsoft.com/office/drawing/2014/main" id="{B43ED07E-CBE3-22B8-BCE0-4F98BB64C4C6}"/>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9486" y="377190"/>
            <a:ext cx="3430060" cy="630936"/>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59486" y="1104138"/>
            <a:ext cx="3430060" cy="358673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42B6E2F6-1C60-7678-922C-01C4DB211D7A}"/>
              </a:ext>
            </a:extLst>
          </p:cNvPr>
          <p:cNvSpPr>
            <a:spLocks noGrp="1"/>
          </p:cNvSpPr>
          <p:nvPr>
            <p:ph type="ftr" sz="quarter" idx="17"/>
          </p:nvPr>
        </p:nvSpPr>
        <p:spPr>
          <a:xfrm>
            <a:off x="459486" y="4738878"/>
            <a:ext cx="2057400" cy="274320"/>
          </a:xfrm>
        </p:spPr>
        <p:txBody>
          <a:bodyPr/>
          <a:lstStyle/>
          <a:p>
            <a:r>
              <a:rPr lang="en-US" dirty="0"/>
              <a:t>Sample Footer Text</a:t>
            </a:r>
          </a:p>
        </p:txBody>
      </p:sp>
      <p:sp>
        <p:nvSpPr>
          <p:cNvPr id="4" name="Date Placeholder 3">
            <a:extLst>
              <a:ext uri="{FF2B5EF4-FFF2-40B4-BE49-F238E27FC236}">
                <a16:creationId xmlns:a16="http://schemas.microsoft.com/office/drawing/2014/main" id="{0D5BA7FF-A77E-82D8-382F-C60F9EB7D403}"/>
              </a:ext>
            </a:extLst>
          </p:cNvPr>
          <p:cNvSpPr>
            <a:spLocks noGrp="1"/>
          </p:cNvSpPr>
          <p:nvPr>
            <p:ph type="dt" sz="half" idx="16"/>
          </p:nvPr>
        </p:nvSpPr>
        <p:spPr>
          <a:xfrm>
            <a:off x="2516886" y="4738878"/>
            <a:ext cx="1064050" cy="274320"/>
          </a:xfrm>
        </p:spPr>
        <p:txBody>
          <a:bodyPr/>
          <a:lstStyle/>
          <a:p>
            <a:fld id="{A64EBB10-E93E-4729-97C4-FAB8DF4548E2}" type="datetime1">
              <a:rPr lang="en-US" smtClean="0"/>
              <a:t>2/16/2026</a:t>
            </a:fld>
            <a:endParaRPr lang="en-US" dirty="0"/>
          </a:p>
        </p:txBody>
      </p:sp>
      <p:sp>
        <p:nvSpPr>
          <p:cNvPr id="13" name="Slide Number Placeholder 12">
            <a:extLst>
              <a:ext uri="{FF2B5EF4-FFF2-40B4-BE49-F238E27FC236}">
                <a16:creationId xmlns:a16="http://schemas.microsoft.com/office/drawing/2014/main" id="{277AED5A-2B3B-6F43-CA78-5BF85217FD6E}"/>
              </a:ext>
            </a:extLst>
          </p:cNvPr>
          <p:cNvSpPr>
            <a:spLocks noGrp="1"/>
          </p:cNvSpPr>
          <p:nvPr>
            <p:ph type="sldNum" sz="quarter" idx="18"/>
          </p:nvPr>
        </p:nvSpPr>
        <p:spPr>
          <a:xfrm>
            <a:off x="3519214" y="4738878"/>
            <a:ext cx="370332" cy="274320"/>
          </a:xfrm>
        </p:spPr>
        <p:txBody>
          <a:bodyPr/>
          <a:lstStyle/>
          <a:p>
            <a:fld id="{CC057153-B650-4DEB-B370-79DDCFDCE934}" type="slidenum">
              <a:rPr lang="en-US" smtClean="0"/>
              <a:pPr/>
              <a:t>‹#›</a:t>
            </a:fld>
            <a:endParaRPr lang="en-US" dirty="0"/>
          </a:p>
        </p:txBody>
      </p:sp>
      <p:sp>
        <p:nvSpPr>
          <p:cNvPr id="12" name="Picture Placeholder 11">
            <a:extLst>
              <a:ext uri="{FF2B5EF4-FFF2-40B4-BE49-F238E27FC236}">
                <a16:creationId xmlns:a16="http://schemas.microsoft.com/office/drawing/2014/main" id="{EC59C038-AFE7-F1BB-D482-33E170892572}"/>
              </a:ext>
            </a:extLst>
          </p:cNvPr>
          <p:cNvSpPr>
            <a:spLocks noGrp="1"/>
          </p:cNvSpPr>
          <p:nvPr>
            <p:ph type="pic" sz="quarter" idx="15" hasCustomPrompt="1"/>
          </p:nvPr>
        </p:nvSpPr>
        <p:spPr>
          <a:xfrm>
            <a:off x="4383417" y="0"/>
            <a:ext cx="4668062" cy="5143500"/>
          </a:xfrm>
          <a:blipFill>
            <a:blip r:embed="rId2">
              <a:alphaModFix amt="60000"/>
            </a:blip>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35270878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0B646A9-91B4-D2CF-8B72-68E668219C00}"/>
              </a:ext>
            </a:extLst>
          </p:cNvPr>
          <p:cNvSpPr/>
          <p:nvPr/>
        </p:nvSpPr>
        <p:spPr>
          <a:xfrm rot="5400000" flipH="1">
            <a:off x="3881927" y="-3881920"/>
            <a:ext cx="1391548" cy="9155399"/>
          </a:xfrm>
          <a:prstGeom prst="rect">
            <a:avLst/>
          </a:prstGeom>
          <a:gradFill>
            <a:gsLst>
              <a:gs pos="0">
                <a:schemeClr val="accent5"/>
              </a:gs>
              <a:gs pos="90000">
                <a:schemeClr val="accent2"/>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9486" y="377190"/>
            <a:ext cx="8215884" cy="898398"/>
          </a:xfrm>
        </p:spPr>
        <p:txBody>
          <a:bodyPr/>
          <a:lstStyle>
            <a:lvl1pPr>
              <a:defRPr>
                <a:solidFill>
                  <a:schemeClr val="bg1"/>
                </a:solidFill>
              </a:defRPr>
            </a:lvl1pPr>
          </a:lstStyle>
          <a:p>
            <a:r>
              <a:rPr lang="en-US" dirty="0"/>
              <a:t>Click to edit Master title style</a:t>
            </a:r>
          </a:p>
        </p:txBody>
      </p:sp>
      <p:sp>
        <p:nvSpPr>
          <p:cNvPr id="9" name="Text Placeholder 8">
            <a:extLst>
              <a:ext uri="{FF2B5EF4-FFF2-40B4-BE49-F238E27FC236}">
                <a16:creationId xmlns:a16="http://schemas.microsoft.com/office/drawing/2014/main" id="{DA7BFCD9-16A4-5745-7BB3-7836095FF16B}"/>
              </a:ext>
            </a:extLst>
          </p:cNvPr>
          <p:cNvSpPr>
            <a:spLocks noGrp="1"/>
          </p:cNvSpPr>
          <p:nvPr>
            <p:ph type="body" sz="quarter" idx="13"/>
          </p:nvPr>
        </p:nvSpPr>
        <p:spPr>
          <a:xfrm>
            <a:off x="459486" y="1600200"/>
            <a:ext cx="3874770" cy="313867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a:extLst>
              <a:ext uri="{FF2B5EF4-FFF2-40B4-BE49-F238E27FC236}">
                <a16:creationId xmlns:a16="http://schemas.microsoft.com/office/drawing/2014/main" id="{F30EDC57-7D17-D4C8-5C60-A44A480EA997}"/>
              </a:ext>
            </a:extLst>
          </p:cNvPr>
          <p:cNvSpPr>
            <a:spLocks noGrp="1"/>
          </p:cNvSpPr>
          <p:nvPr>
            <p:ph type="body" sz="quarter" idx="14"/>
          </p:nvPr>
        </p:nvSpPr>
        <p:spPr>
          <a:xfrm>
            <a:off x="4800600" y="1596088"/>
            <a:ext cx="3874770" cy="31427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92A082C-5D4A-4A20-87E3-9906B5F3BAF4}"/>
              </a:ext>
            </a:extLst>
          </p:cNvPr>
          <p:cNvSpPr>
            <a:spLocks noGrp="1"/>
          </p:cNvSpPr>
          <p:nvPr>
            <p:ph type="ftr" sz="quarter" idx="16"/>
          </p:nvPr>
        </p:nvSpPr>
        <p:spPr/>
        <p:txBody>
          <a:bodyPr/>
          <a:lstStyle/>
          <a:p>
            <a:pPr algn="l"/>
            <a:r>
              <a:rPr lang="en-US"/>
              <a:t>Sample Footer Text</a:t>
            </a:r>
            <a:endParaRPr lang="en-US" dirty="0"/>
          </a:p>
        </p:txBody>
      </p:sp>
      <p:sp>
        <p:nvSpPr>
          <p:cNvPr id="3" name="Date Placeholder 2">
            <a:extLst>
              <a:ext uri="{FF2B5EF4-FFF2-40B4-BE49-F238E27FC236}">
                <a16:creationId xmlns:a16="http://schemas.microsoft.com/office/drawing/2014/main" id="{EC2184DE-1D38-B3AE-D560-557B3726B547}"/>
              </a:ext>
            </a:extLst>
          </p:cNvPr>
          <p:cNvSpPr>
            <a:spLocks noGrp="1"/>
          </p:cNvSpPr>
          <p:nvPr>
            <p:ph type="dt" sz="half" idx="15"/>
          </p:nvPr>
        </p:nvSpPr>
        <p:spPr/>
        <p:txBody>
          <a:bodyPr/>
          <a:lstStyle/>
          <a:p>
            <a:fld id="{7A329DD1-6F17-4170-B2B1-1A76C32D62A1}" type="datetime1">
              <a:rPr lang="en-US" smtClean="0"/>
              <a:t>2/16/2026</a:t>
            </a:fld>
            <a:endParaRPr lang="en-US" dirty="0"/>
          </a:p>
        </p:txBody>
      </p:sp>
      <p:sp>
        <p:nvSpPr>
          <p:cNvPr id="8" name="Slide Number Placeholder 7">
            <a:extLst>
              <a:ext uri="{FF2B5EF4-FFF2-40B4-BE49-F238E27FC236}">
                <a16:creationId xmlns:a16="http://schemas.microsoft.com/office/drawing/2014/main" id="{AD66BE47-AC20-1061-07AD-89A41D02F482}"/>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9893893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2_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0B646A9-91B4-D2CF-8B72-68E668219C00}"/>
              </a:ext>
            </a:extLst>
          </p:cNvPr>
          <p:cNvSpPr/>
          <p:nvPr/>
        </p:nvSpPr>
        <p:spPr>
          <a:xfrm rot="5400000" flipH="1">
            <a:off x="3881927" y="-3881920"/>
            <a:ext cx="1391548" cy="9155399"/>
          </a:xfrm>
          <a:prstGeom prst="rect">
            <a:avLst/>
          </a:prstGeom>
          <a:gradFill>
            <a:gsLst>
              <a:gs pos="0">
                <a:schemeClr val="accent5"/>
              </a:gs>
              <a:gs pos="90000">
                <a:schemeClr val="accent2"/>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9486" y="377190"/>
            <a:ext cx="8215884" cy="898398"/>
          </a:xfrm>
        </p:spPr>
        <p:txBody>
          <a:bodyPr/>
          <a:lstStyle>
            <a:lvl1pPr>
              <a:defRPr>
                <a:solidFill>
                  <a:schemeClr val="bg1"/>
                </a:solidFill>
              </a:defRPr>
            </a:lvl1pPr>
          </a:lstStyle>
          <a:p>
            <a:r>
              <a:rPr lang="en-US" dirty="0"/>
              <a:t>Click to edit Master title style</a:t>
            </a:r>
          </a:p>
        </p:txBody>
      </p:sp>
      <p:sp>
        <p:nvSpPr>
          <p:cNvPr id="9" name="Text Placeholder 8">
            <a:extLst>
              <a:ext uri="{FF2B5EF4-FFF2-40B4-BE49-F238E27FC236}">
                <a16:creationId xmlns:a16="http://schemas.microsoft.com/office/drawing/2014/main" id="{DA7BFCD9-16A4-5745-7BB3-7836095FF16B}"/>
              </a:ext>
            </a:extLst>
          </p:cNvPr>
          <p:cNvSpPr>
            <a:spLocks noGrp="1"/>
          </p:cNvSpPr>
          <p:nvPr>
            <p:ph type="body" sz="quarter" idx="13"/>
          </p:nvPr>
        </p:nvSpPr>
        <p:spPr>
          <a:xfrm>
            <a:off x="459486" y="1600200"/>
            <a:ext cx="3874770" cy="313867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a:extLst>
              <a:ext uri="{FF2B5EF4-FFF2-40B4-BE49-F238E27FC236}">
                <a16:creationId xmlns:a16="http://schemas.microsoft.com/office/drawing/2014/main" id="{F30EDC57-7D17-D4C8-5C60-A44A480EA997}"/>
              </a:ext>
            </a:extLst>
          </p:cNvPr>
          <p:cNvSpPr>
            <a:spLocks noGrp="1"/>
          </p:cNvSpPr>
          <p:nvPr>
            <p:ph type="body" sz="quarter" idx="14"/>
          </p:nvPr>
        </p:nvSpPr>
        <p:spPr>
          <a:xfrm>
            <a:off x="4800600" y="1596088"/>
            <a:ext cx="3874770" cy="31427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92A082C-5D4A-4A20-87E3-9906B5F3BAF4}"/>
              </a:ext>
            </a:extLst>
          </p:cNvPr>
          <p:cNvSpPr>
            <a:spLocks noGrp="1"/>
          </p:cNvSpPr>
          <p:nvPr>
            <p:ph type="ftr" sz="quarter" idx="16"/>
          </p:nvPr>
        </p:nvSpPr>
        <p:spPr/>
        <p:txBody>
          <a:bodyPr/>
          <a:lstStyle/>
          <a:p>
            <a:pPr algn="l"/>
            <a:r>
              <a:rPr lang="en-US"/>
              <a:t>Sample Footer Text</a:t>
            </a:r>
            <a:endParaRPr lang="en-US" dirty="0"/>
          </a:p>
        </p:txBody>
      </p:sp>
      <p:sp>
        <p:nvSpPr>
          <p:cNvPr id="3" name="Date Placeholder 2">
            <a:extLst>
              <a:ext uri="{FF2B5EF4-FFF2-40B4-BE49-F238E27FC236}">
                <a16:creationId xmlns:a16="http://schemas.microsoft.com/office/drawing/2014/main" id="{EC2184DE-1D38-B3AE-D560-557B3726B547}"/>
              </a:ext>
            </a:extLst>
          </p:cNvPr>
          <p:cNvSpPr>
            <a:spLocks noGrp="1"/>
          </p:cNvSpPr>
          <p:nvPr>
            <p:ph type="dt" sz="half" idx="15"/>
          </p:nvPr>
        </p:nvSpPr>
        <p:spPr/>
        <p:txBody>
          <a:bodyPr/>
          <a:lstStyle/>
          <a:p>
            <a:fld id="{7A329DD1-6F17-4170-B2B1-1A76C32D62A1}" type="datetime1">
              <a:rPr lang="en-US" smtClean="0"/>
              <a:t>2/16/2026</a:t>
            </a:fld>
            <a:endParaRPr lang="en-US" dirty="0"/>
          </a:p>
        </p:txBody>
      </p:sp>
      <p:sp>
        <p:nvSpPr>
          <p:cNvPr id="8" name="Slide Number Placeholder 7">
            <a:extLst>
              <a:ext uri="{FF2B5EF4-FFF2-40B4-BE49-F238E27FC236}">
                <a16:creationId xmlns:a16="http://schemas.microsoft.com/office/drawing/2014/main" id="{AD66BE47-AC20-1061-07AD-89A41D02F482}"/>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607765181"/>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theme" Target="../theme/theme2.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37319"/>
            <a:ext cx="4114800" cy="5715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800100"/>
            <a:ext cx="4114800" cy="22629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3178175"/>
            <a:ext cx="1066800" cy="182563"/>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2/16/2026</a:t>
            </a:fld>
            <a:endParaRPr lang="en-US"/>
          </a:p>
        </p:txBody>
      </p:sp>
      <p:sp>
        <p:nvSpPr>
          <p:cNvPr id="5" name="Footer Placeholder 4"/>
          <p:cNvSpPr>
            <a:spLocks noGrp="1"/>
          </p:cNvSpPr>
          <p:nvPr>
            <p:ph type="ftr" sz="quarter" idx="3"/>
          </p:nvPr>
        </p:nvSpPr>
        <p:spPr>
          <a:xfrm>
            <a:off x="1562100" y="3178175"/>
            <a:ext cx="1447800" cy="182563"/>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3178175"/>
            <a:ext cx="1066800" cy="182563"/>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593748611"/>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3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27.jpe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35.jpeg"/></Relationships>
</file>

<file path=ppt/slides/_rels/slide4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4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3.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5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4.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5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9.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6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0.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4.xml"/><Relationship Id="rId1" Type="http://schemas.openxmlformats.org/officeDocument/2006/relationships/slideLayout" Target="../slideLayouts/slideLayout1.xml"/><Relationship Id="rId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79909799-5369-6FF5-B4A9-0EB5E114BD44}"/>
              </a:ext>
            </a:extLst>
          </p:cNvPr>
          <p:cNvPicPr>
            <a:picLocks noChangeAspect="1"/>
          </p:cNvPicPr>
          <p:nvPr/>
        </p:nvPicPr>
        <p:blipFill>
          <a:blip r:embed="rId3"/>
          <a:srcRect l="18328" r="19046" b="9090"/>
          <a:stretch>
            <a:fillRect/>
          </a:stretch>
        </p:blipFill>
        <p:spPr>
          <a:xfrm>
            <a:off x="2642616" y="10"/>
            <a:ext cx="6501384" cy="5143490"/>
          </a:xfrm>
          <a:prstGeom prst="rect">
            <a:avLst/>
          </a:prstGeom>
        </p:spPr>
      </p:pic>
      <p:sp>
        <p:nvSpPr>
          <p:cNvPr id="17" name="Rectangle 16">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004404" cy="51435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0"/>
          <p:cNvSpPr/>
          <p:nvPr/>
        </p:nvSpPr>
        <p:spPr>
          <a:xfrm>
            <a:off x="358485" y="841772"/>
            <a:ext cx="3017520" cy="2403100"/>
          </a:xfrm>
          <a:prstGeom prst="rect">
            <a:avLst/>
          </a:prstGeom>
        </p:spPr>
        <p:txBody>
          <a:bodyPr vert="horz" lIns="91440" tIns="45720" rIns="91440" bIns="45720" rtlCol="0" anchor="b">
            <a:normAutofit/>
          </a:bodyPr>
          <a:lstStyle/>
          <a:p>
            <a:pPr marL="0" indent="0">
              <a:lnSpc>
                <a:spcPct val="90000"/>
              </a:lnSpc>
              <a:spcBef>
                <a:spcPct val="0"/>
              </a:spcBef>
              <a:spcAft>
                <a:spcPts val="600"/>
              </a:spcAft>
            </a:pPr>
            <a:r>
              <a:rPr lang="en-US" sz="3600" b="1">
                <a:solidFill>
                  <a:schemeClr val="bg1"/>
                </a:solidFill>
                <a:latin typeface="+mj-lt"/>
                <a:ea typeface="+mj-ea"/>
                <a:cs typeface="+mj-cs"/>
              </a:rPr>
              <a:t>Practically Tackling Shadow AI</a:t>
            </a:r>
            <a:endParaRPr lang="en-US" sz="3600">
              <a:solidFill>
                <a:schemeClr val="bg1"/>
              </a:solidFill>
              <a:latin typeface="+mj-lt"/>
              <a:ea typeface="+mj-ea"/>
              <a:cs typeface="+mj-cs"/>
            </a:endParaRPr>
          </a:p>
        </p:txBody>
      </p:sp>
      <p:sp>
        <p:nvSpPr>
          <p:cNvPr id="6" name="Text 4"/>
          <p:cNvSpPr/>
          <p:nvPr/>
        </p:nvSpPr>
        <p:spPr>
          <a:xfrm>
            <a:off x="358485" y="3654691"/>
            <a:ext cx="3017519" cy="906106"/>
          </a:xfrm>
          <a:prstGeom prst="rect">
            <a:avLst/>
          </a:prstGeom>
        </p:spPr>
        <p:txBody>
          <a:bodyPr vert="horz" lIns="91440" tIns="45720" rIns="91440" bIns="45720" rtlCol="0">
            <a:normAutofit/>
          </a:bodyPr>
          <a:lstStyle/>
          <a:p>
            <a:pPr>
              <a:lnSpc>
                <a:spcPct val="90000"/>
              </a:lnSpc>
              <a:spcBef>
                <a:spcPts val="1000"/>
              </a:spcBef>
            </a:pPr>
            <a:r>
              <a:rPr lang="en-US" sz="1500" err="1">
                <a:solidFill>
                  <a:schemeClr val="bg1"/>
                </a:solidFill>
              </a:rPr>
              <a:t>TribalHub</a:t>
            </a:r>
            <a:r>
              <a:rPr lang="en-US" sz="1500">
                <a:solidFill>
                  <a:schemeClr val="bg1"/>
                </a:solidFill>
              </a:rPr>
              <a:t> Cybersecurity Summit 2026</a:t>
            </a:r>
          </a:p>
        </p:txBody>
      </p:sp>
      <p:sp>
        <p:nvSpPr>
          <p:cNvPr id="19" name="Rectangle 1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1" name="Rectangle 2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C40E2B1A-AAB8-CAF3-CCA0-ADD42B6B23FB}"/>
              </a:ext>
            </a:extLst>
          </p:cNvPr>
          <p:cNvSpPr/>
          <p:nvPr/>
        </p:nvSpPr>
        <p:spPr>
          <a:xfrm>
            <a:off x="238193" y="386514"/>
            <a:ext cx="841572" cy="33986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F261A6A-C241-4CD0-11C4-22861271E235}"/>
            </a:ext>
          </a:extLst>
        </p:cNvPr>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15F6A8DE-91D3-A1C9-DE92-0834E73E3E11}"/>
              </a:ext>
            </a:extLst>
          </p:cNvPr>
          <p:cNvPicPr>
            <a:picLocks noChangeAspect="1"/>
          </p:cNvPicPr>
          <p:nvPr/>
        </p:nvPicPr>
        <p:blipFill>
          <a:blip r:embed="rId3"/>
          <a:srcRect r="3" b="9075"/>
          <a:stretch>
            <a:fillRect/>
          </a:stretch>
        </p:blipFill>
        <p:spPr>
          <a:xfrm>
            <a:off x="-170184" y="10"/>
            <a:ext cx="7252212" cy="5143490"/>
          </a:xfrm>
          <a:prstGeom prst="rect">
            <a:avLst/>
          </a:prstGeom>
        </p:spPr>
      </p:pic>
      <p:sp>
        <p:nvSpPr>
          <p:cNvPr id="15" name="Rectangle 1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51435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 0">
            <a:extLst>
              <a:ext uri="{FF2B5EF4-FFF2-40B4-BE49-F238E27FC236}">
                <a16:creationId xmlns:a16="http://schemas.microsoft.com/office/drawing/2014/main" id="{FFE28A63-B2CA-AA2D-7490-1701AADDB0B1}"/>
              </a:ext>
            </a:extLst>
          </p:cNvPr>
          <p:cNvSpPr/>
          <p:nvPr/>
        </p:nvSpPr>
        <p:spPr>
          <a:xfrm>
            <a:off x="6208267" y="273843"/>
            <a:ext cx="2866642" cy="1424934"/>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000" b="1">
                <a:latin typeface="+mj-lt"/>
                <a:ea typeface="+mj-ea"/>
                <a:cs typeface="+mj-cs"/>
              </a:rPr>
              <a:t>Topics</a:t>
            </a:r>
            <a:endParaRPr lang="en-US" sz="3000">
              <a:latin typeface="+mj-lt"/>
              <a:ea typeface="+mj-ea"/>
              <a:cs typeface="+mj-cs"/>
            </a:endParaRPr>
          </a:p>
        </p:txBody>
      </p:sp>
      <p:sp>
        <p:nvSpPr>
          <p:cNvPr id="5" name="TextBox 4">
            <a:extLst>
              <a:ext uri="{FF2B5EF4-FFF2-40B4-BE49-F238E27FC236}">
                <a16:creationId xmlns:a16="http://schemas.microsoft.com/office/drawing/2014/main" id="{313CC9A7-55C5-2821-8B64-A2CD7DFEB27B}"/>
              </a:ext>
            </a:extLst>
          </p:cNvPr>
          <p:cNvSpPr txBox="1"/>
          <p:nvPr/>
        </p:nvSpPr>
        <p:spPr>
          <a:xfrm>
            <a:off x="6044489" y="1812002"/>
            <a:ext cx="2866642" cy="280707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dirty="0"/>
              <a:t>The What</a:t>
            </a:r>
          </a:p>
          <a:p>
            <a:pPr indent="-228600">
              <a:lnSpc>
                <a:spcPct val="90000"/>
              </a:lnSpc>
              <a:spcAft>
                <a:spcPts val="600"/>
              </a:spcAft>
              <a:buFont typeface="Arial" panose="020B0604020202020204" pitchFamily="34" charset="0"/>
              <a:buChar char="•"/>
            </a:pPr>
            <a:r>
              <a:rPr lang="en-US" dirty="0"/>
              <a:t>The Where and Who</a:t>
            </a:r>
          </a:p>
          <a:p>
            <a:pPr indent="-228600">
              <a:lnSpc>
                <a:spcPct val="90000"/>
              </a:lnSpc>
              <a:spcAft>
                <a:spcPts val="600"/>
              </a:spcAft>
              <a:buFont typeface="Arial" panose="020B0604020202020204" pitchFamily="34" charset="0"/>
              <a:buChar char="•"/>
            </a:pPr>
            <a:r>
              <a:rPr lang="en-US" dirty="0"/>
              <a:t>Discover</a:t>
            </a:r>
          </a:p>
          <a:p>
            <a:pPr indent="-228600">
              <a:lnSpc>
                <a:spcPct val="90000"/>
              </a:lnSpc>
              <a:spcAft>
                <a:spcPts val="600"/>
              </a:spcAft>
              <a:buFont typeface="Arial" panose="020B0604020202020204" pitchFamily="34" charset="0"/>
              <a:buChar char="•"/>
            </a:pPr>
            <a:r>
              <a:rPr lang="en-US" dirty="0"/>
              <a:t>Act</a:t>
            </a:r>
          </a:p>
          <a:p>
            <a:pPr indent="-228600">
              <a:lnSpc>
                <a:spcPct val="90000"/>
              </a:lnSpc>
              <a:spcAft>
                <a:spcPts val="600"/>
              </a:spcAft>
              <a:buFont typeface="Arial" panose="020B0604020202020204" pitchFamily="34" charset="0"/>
              <a:buChar char="•"/>
            </a:pPr>
            <a:r>
              <a:rPr lang="en-US" dirty="0"/>
              <a:t>Govern</a:t>
            </a:r>
          </a:p>
          <a:p>
            <a:pPr indent="-228600">
              <a:lnSpc>
                <a:spcPct val="90000"/>
              </a:lnSpc>
              <a:spcAft>
                <a:spcPts val="600"/>
              </a:spcAft>
              <a:buFont typeface="Arial" panose="020B0604020202020204" pitchFamily="34" charset="0"/>
              <a:buChar char="•"/>
            </a:pPr>
            <a:r>
              <a:rPr lang="en-US" dirty="0"/>
              <a:t>Near Future</a:t>
            </a:r>
          </a:p>
          <a:p>
            <a:pPr indent="-228600">
              <a:lnSpc>
                <a:spcPct val="90000"/>
              </a:lnSpc>
              <a:spcAft>
                <a:spcPts val="600"/>
              </a:spcAft>
              <a:buFont typeface="Arial" panose="020B0604020202020204" pitchFamily="34" charset="0"/>
              <a:buChar char="•"/>
            </a:pPr>
            <a:r>
              <a:rPr lang="en-US" dirty="0"/>
              <a:t>Takeaways</a:t>
            </a:r>
          </a:p>
        </p:txBody>
      </p:sp>
    </p:spTree>
    <p:extLst>
      <p:ext uri="{BB962C8B-B14F-4D97-AF65-F5344CB8AC3E}">
        <p14:creationId xmlns:p14="http://schemas.microsoft.com/office/powerpoint/2010/main" val="189655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28A71B7-C4FD-D2FE-6774-D6EC236B7F3B}"/>
            </a:ext>
          </a:extLst>
        </p:cNvPr>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004404" cy="51435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0">
            <a:extLst>
              <a:ext uri="{FF2B5EF4-FFF2-40B4-BE49-F238E27FC236}">
                <a16:creationId xmlns:a16="http://schemas.microsoft.com/office/drawing/2014/main" id="{438BF9F6-6DA2-A7A7-76AC-28410A0D0E36}"/>
              </a:ext>
            </a:extLst>
          </p:cNvPr>
          <p:cNvSpPr/>
          <p:nvPr/>
        </p:nvSpPr>
        <p:spPr>
          <a:xfrm>
            <a:off x="358485" y="841772"/>
            <a:ext cx="3017520" cy="240310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600" b="1">
                <a:solidFill>
                  <a:schemeClr val="bg1"/>
                </a:solidFill>
                <a:latin typeface="+mj-lt"/>
                <a:ea typeface="+mj-ea"/>
                <a:cs typeface="+mj-cs"/>
              </a:rPr>
              <a:t>The What</a:t>
            </a:r>
            <a:endParaRPr lang="en-US" sz="3600">
              <a:solidFill>
                <a:schemeClr val="bg1"/>
              </a:solidFill>
              <a:latin typeface="+mj-lt"/>
              <a:ea typeface="+mj-ea"/>
              <a:cs typeface="+mj-cs"/>
            </a:endParaRPr>
          </a:p>
        </p:txBody>
      </p:sp>
      <p:sp>
        <p:nvSpPr>
          <p:cNvPr id="61" name="Rectangle 60">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3" name="Rectangle 6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A person standing on a platform surrounded by black and purple characters&#10;&#10;AI-generated content may be incorrect.">
            <a:extLst>
              <a:ext uri="{FF2B5EF4-FFF2-40B4-BE49-F238E27FC236}">
                <a16:creationId xmlns:a16="http://schemas.microsoft.com/office/drawing/2014/main" id="{50A3124A-F4BE-6865-7ECD-19C2AF0333A9}"/>
              </a:ext>
            </a:extLst>
          </p:cNvPr>
          <p:cNvPicPr>
            <a:picLocks noChangeAspect="1"/>
          </p:cNvPicPr>
          <p:nvPr/>
        </p:nvPicPr>
        <p:blipFill>
          <a:blip r:embed="rId3"/>
          <a:stretch>
            <a:fillRect/>
          </a:stretch>
        </p:blipFill>
        <p:spPr>
          <a:xfrm>
            <a:off x="2644638" y="31750"/>
            <a:ext cx="6502400" cy="5080000"/>
          </a:xfrm>
          <a:prstGeom prst="rect">
            <a:avLst/>
          </a:prstGeom>
        </p:spPr>
      </p:pic>
      <p:sp>
        <p:nvSpPr>
          <p:cNvPr id="3" name="Rectangle 2">
            <a:extLst>
              <a:ext uri="{FF2B5EF4-FFF2-40B4-BE49-F238E27FC236}">
                <a16:creationId xmlns:a16="http://schemas.microsoft.com/office/drawing/2014/main" id="{9577EC0E-1743-EA6B-19A3-9DDB1669C54D}"/>
              </a:ext>
            </a:extLst>
          </p:cNvPr>
          <p:cNvSpPr/>
          <p:nvPr/>
        </p:nvSpPr>
        <p:spPr>
          <a:xfrm>
            <a:off x="239204" y="409057"/>
            <a:ext cx="841572" cy="33986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9401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AA25874-65F8-BE3F-6443-534B8CE0CFFC}"/>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231505BB-4273-AE2C-2C44-8C115659B394}"/>
              </a:ext>
            </a:extLst>
          </p:cNvPr>
          <p:cNvSpPr/>
          <p:nvPr/>
        </p:nvSpPr>
        <p:spPr>
          <a:xfrm>
            <a:off x="445225" y="285580"/>
            <a:ext cx="8183880" cy="480061"/>
          </a:xfrm>
          <a:prstGeom prst="rect">
            <a:avLst/>
          </a:prstGeom>
        </p:spPr>
        <p:txBody>
          <a:bodyPr vert="horz" lIns="91440" tIns="45720" rIns="91440" bIns="45720" rtlCol="0" anchor="ctr">
            <a:noAutofit/>
          </a:bodyPr>
          <a:lstStyle/>
          <a:p>
            <a:pPr marL="0" indent="0" algn="ctr">
              <a:lnSpc>
                <a:spcPct val="90000"/>
              </a:lnSpc>
              <a:spcBef>
                <a:spcPct val="0"/>
              </a:spcBef>
              <a:spcAft>
                <a:spcPts val="600"/>
              </a:spcAft>
            </a:pPr>
            <a:endParaRPr lang="en-US" sz="4800">
              <a:latin typeface="+mj-lt"/>
              <a:ea typeface="+mj-ea"/>
              <a:cs typeface="+mj-cs"/>
            </a:endParaRPr>
          </a:p>
        </p:txBody>
      </p:sp>
      <p:sp>
        <p:nvSpPr>
          <p:cNvPr id="5" name="TextBox 4">
            <a:extLst>
              <a:ext uri="{FF2B5EF4-FFF2-40B4-BE49-F238E27FC236}">
                <a16:creationId xmlns:a16="http://schemas.microsoft.com/office/drawing/2014/main" id="{F89AA29A-A254-E58F-F62A-D42D1CEDA3B4}"/>
              </a:ext>
            </a:extLst>
          </p:cNvPr>
          <p:cNvSpPr txBox="1"/>
          <p:nvPr/>
        </p:nvSpPr>
        <p:spPr>
          <a:xfrm>
            <a:off x="1041779" y="1535710"/>
            <a:ext cx="7342495" cy="1815882"/>
          </a:xfrm>
          <a:prstGeom prst="rect">
            <a:avLst/>
          </a:prstGeom>
          <a:noFill/>
        </p:spPr>
        <p:txBody>
          <a:bodyPr wrap="square">
            <a:spAutoFit/>
          </a:bodyPr>
          <a:lstStyle/>
          <a:p>
            <a:r>
              <a:rPr lang="en-US" sz="2800" dirty="0"/>
              <a:t>Shadow AI is the use of AI tools, models, or features inside an organization without formal approval, visibility, or governance by IT, security, or leadership.</a:t>
            </a:r>
          </a:p>
        </p:txBody>
      </p:sp>
    </p:spTree>
    <p:extLst>
      <p:ext uri="{BB962C8B-B14F-4D97-AF65-F5344CB8AC3E}">
        <p14:creationId xmlns:p14="http://schemas.microsoft.com/office/powerpoint/2010/main" val="130097923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0F9EFC3-B142-7912-084E-678F3508A435}"/>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3F50E580-838B-4F20-2F5E-9ED8130985EA}"/>
              </a:ext>
            </a:extLst>
          </p:cNvPr>
          <p:cNvSpPr/>
          <p:nvPr/>
        </p:nvSpPr>
        <p:spPr>
          <a:xfrm>
            <a:off x="287181" y="2331719"/>
            <a:ext cx="8183880" cy="480061"/>
          </a:xfrm>
          <a:prstGeom prst="rect">
            <a:avLst/>
          </a:prstGeom>
        </p:spPr>
        <p:txBody>
          <a:bodyPr vert="horz" lIns="91440" tIns="45720" rIns="91440" bIns="45720" rtlCol="0" anchor="ctr">
            <a:noAutofit/>
          </a:bodyPr>
          <a:lstStyle/>
          <a:p>
            <a:pPr algn="ctr">
              <a:lnSpc>
                <a:spcPct val="90000"/>
              </a:lnSpc>
              <a:spcBef>
                <a:spcPct val="0"/>
              </a:spcBef>
              <a:spcAft>
                <a:spcPts val="600"/>
              </a:spcAft>
            </a:pPr>
            <a:r>
              <a:rPr lang="en-US" sz="4800" b="1"/>
              <a:t>Show of hands</a:t>
            </a:r>
            <a:endParaRPr lang="en-US" sz="4800"/>
          </a:p>
        </p:txBody>
      </p:sp>
    </p:spTree>
    <p:extLst>
      <p:ext uri="{BB962C8B-B14F-4D97-AF65-F5344CB8AC3E}">
        <p14:creationId xmlns:p14="http://schemas.microsoft.com/office/powerpoint/2010/main" val="1625995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099311-0E6C-A612-C591-8EA4957A71B0}"/>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6F4B7597-6411-78D6-0DB7-95147F27E988}"/>
              </a:ext>
            </a:extLst>
          </p:cNvPr>
          <p:cNvSpPr/>
          <p:nvPr/>
        </p:nvSpPr>
        <p:spPr>
          <a:xfrm>
            <a:off x="287181" y="2331719"/>
            <a:ext cx="8183880" cy="480061"/>
          </a:xfrm>
          <a:prstGeom prst="rect">
            <a:avLst/>
          </a:prstGeom>
        </p:spPr>
        <p:txBody>
          <a:bodyPr vert="horz" lIns="91440" tIns="45720" rIns="91440" bIns="45720" rtlCol="0" anchor="ctr">
            <a:noAutofit/>
          </a:bodyPr>
          <a:lstStyle/>
          <a:p>
            <a:pPr algn="ctr">
              <a:lnSpc>
                <a:spcPct val="90000"/>
              </a:lnSpc>
              <a:spcBef>
                <a:spcPct val="0"/>
              </a:spcBef>
              <a:spcAft>
                <a:spcPts val="600"/>
              </a:spcAft>
            </a:pPr>
            <a:r>
              <a:rPr lang="en-US" sz="4800" b="1" dirty="0"/>
              <a:t>49% of users use Shadow AI</a:t>
            </a:r>
            <a:endParaRPr lang="en-US" sz="4800" dirty="0"/>
          </a:p>
        </p:txBody>
      </p:sp>
      <p:sp>
        <p:nvSpPr>
          <p:cNvPr id="4" name="TextBox 3">
            <a:extLst>
              <a:ext uri="{FF2B5EF4-FFF2-40B4-BE49-F238E27FC236}">
                <a16:creationId xmlns:a16="http://schemas.microsoft.com/office/drawing/2014/main" id="{D8F7D774-4AE1-438C-C4B9-37BF4E2B1619}"/>
              </a:ext>
            </a:extLst>
          </p:cNvPr>
          <p:cNvSpPr txBox="1"/>
          <p:nvPr/>
        </p:nvSpPr>
        <p:spPr>
          <a:xfrm>
            <a:off x="6185061" y="3340758"/>
            <a:ext cx="1910196" cy="646331"/>
          </a:xfrm>
          <a:prstGeom prst="rect">
            <a:avLst/>
          </a:prstGeom>
          <a:noFill/>
        </p:spPr>
        <p:txBody>
          <a:bodyPr wrap="square">
            <a:spAutoFit/>
          </a:bodyPr>
          <a:lstStyle/>
          <a:p>
            <a:r>
              <a:rPr lang="en-US" sz="1800" dirty="0" err="1">
                <a:effectLst/>
                <a:latin typeface="Arial" panose="020B0604020202020204" pitchFamily="34" charset="0"/>
                <a:ea typeface="Arial" panose="020B0604020202020204" pitchFamily="34" charset="0"/>
              </a:rPr>
              <a:t>BlackFog</a:t>
            </a:r>
            <a:r>
              <a:rPr lang="en-US" sz="1800" dirty="0">
                <a:effectLst/>
                <a:latin typeface="Arial" panose="020B0604020202020204" pitchFamily="34" charset="0"/>
                <a:ea typeface="Arial" panose="020B0604020202020204" pitchFamily="34" charset="0"/>
              </a:rPr>
              <a:t> 2026</a:t>
            </a:r>
            <a:br>
              <a:rPr lang="en-US" sz="1800" dirty="0">
                <a:effectLst/>
                <a:latin typeface="Arial" panose="020B0604020202020204" pitchFamily="34" charset="0"/>
                <a:ea typeface="Arial" panose="020B0604020202020204" pitchFamily="34" charset="0"/>
              </a:rPr>
            </a:br>
            <a:r>
              <a:rPr lang="en-US" sz="1800" dirty="0" err="1">
                <a:effectLst/>
                <a:latin typeface="Arial" panose="020B0604020202020204" pitchFamily="34" charset="0"/>
                <a:ea typeface="Arial" panose="020B0604020202020204" pitchFamily="34" charset="0"/>
              </a:rPr>
              <a:t>Cybernews</a:t>
            </a:r>
            <a:r>
              <a:rPr lang="en-US" sz="1800" dirty="0">
                <a:effectLst/>
                <a:latin typeface="Arial" panose="020B0604020202020204" pitchFamily="34" charset="0"/>
                <a:ea typeface="Arial" panose="020B0604020202020204" pitchFamily="34" charset="0"/>
              </a:rPr>
              <a:t> 2025</a:t>
            </a:r>
            <a:endParaRPr lang="en-US" dirty="0"/>
          </a:p>
        </p:txBody>
      </p:sp>
    </p:spTree>
    <p:extLst>
      <p:ext uri="{BB962C8B-B14F-4D97-AF65-F5344CB8AC3E}">
        <p14:creationId xmlns:p14="http://schemas.microsoft.com/office/powerpoint/2010/main" val="606275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7BA1D00-28EA-19B2-8A72-3AD3E56DF23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9F8FA97-C8CF-4CFF-FC72-998C0031D9C4}"/>
              </a:ext>
            </a:extLst>
          </p:cNvPr>
          <p:cNvSpPr txBox="1"/>
          <p:nvPr/>
        </p:nvSpPr>
        <p:spPr>
          <a:xfrm>
            <a:off x="1601524" y="1363127"/>
            <a:ext cx="8183880" cy="2062103"/>
          </a:xfrm>
          <a:prstGeom prst="rect">
            <a:avLst/>
          </a:prstGeom>
          <a:noFill/>
        </p:spPr>
        <p:txBody>
          <a:bodyPr wrap="square">
            <a:spAutoFit/>
          </a:bodyPr>
          <a:lstStyle/>
          <a:p>
            <a:pPr lvl="0"/>
            <a:endParaRPr lang="en-US" sz="3200" dirty="0"/>
          </a:p>
          <a:p>
            <a:pPr lvl="0"/>
            <a:r>
              <a:rPr lang="en-US" sz="3200" dirty="0"/>
              <a:t>88% of security leaders report using unapproved AI tools at work</a:t>
            </a:r>
          </a:p>
          <a:p>
            <a:pPr lvl="0"/>
            <a:endParaRPr lang="en-US" sz="3200" dirty="0"/>
          </a:p>
        </p:txBody>
      </p:sp>
      <p:sp>
        <p:nvSpPr>
          <p:cNvPr id="3" name="TextBox 2">
            <a:extLst>
              <a:ext uri="{FF2B5EF4-FFF2-40B4-BE49-F238E27FC236}">
                <a16:creationId xmlns:a16="http://schemas.microsoft.com/office/drawing/2014/main" id="{F05976C6-14FF-95AA-40E4-3D0308B40CF4}"/>
              </a:ext>
            </a:extLst>
          </p:cNvPr>
          <p:cNvSpPr txBox="1"/>
          <p:nvPr/>
        </p:nvSpPr>
        <p:spPr>
          <a:xfrm>
            <a:off x="3364524" y="3780373"/>
            <a:ext cx="5223103" cy="646331"/>
          </a:xfrm>
          <a:prstGeom prst="rect">
            <a:avLst/>
          </a:prstGeom>
          <a:noFill/>
        </p:spPr>
        <p:txBody>
          <a:bodyPr wrap="square">
            <a:spAutoFit/>
          </a:bodyPr>
          <a:lstStyle/>
          <a:p>
            <a:r>
              <a:rPr lang="en-US" sz="1800" dirty="0" err="1">
                <a:effectLst/>
                <a:latin typeface="Arial" panose="020B0604020202020204" pitchFamily="34" charset="0"/>
                <a:ea typeface="Arial" panose="020B0604020202020204" pitchFamily="34" charset="0"/>
              </a:rPr>
              <a:t>UpGuard</a:t>
            </a:r>
            <a:r>
              <a:rPr lang="en-US" sz="1800" dirty="0">
                <a:effectLst/>
                <a:latin typeface="Arial" panose="020B0604020202020204" pitchFamily="34" charset="0"/>
                <a:ea typeface="Arial" panose="020B0604020202020204" pitchFamily="34" charset="0"/>
              </a:rPr>
              <a:t> 2025</a:t>
            </a:r>
          </a:p>
          <a:p>
            <a:r>
              <a:rPr lang="en-US" dirty="0"/>
              <a:t>Built on survey responses from 500 security leaders</a:t>
            </a:r>
          </a:p>
        </p:txBody>
      </p:sp>
    </p:spTree>
    <p:extLst>
      <p:ext uri="{BB962C8B-B14F-4D97-AF65-F5344CB8AC3E}">
        <p14:creationId xmlns:p14="http://schemas.microsoft.com/office/powerpoint/2010/main" val="300714262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0C309B5-2A9E-77BC-9286-2E4FE97E4223}"/>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A254D376-7060-4491-9779-FC35E62F3F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0">
            <a:extLst>
              <a:ext uri="{FF2B5EF4-FFF2-40B4-BE49-F238E27FC236}">
                <a16:creationId xmlns:a16="http://schemas.microsoft.com/office/drawing/2014/main" id="{2DD44450-D1CD-DBC7-A8CA-DBD160EB3BDF}"/>
              </a:ext>
            </a:extLst>
          </p:cNvPr>
          <p:cNvSpPr/>
          <p:nvPr/>
        </p:nvSpPr>
        <p:spPr>
          <a:xfrm>
            <a:off x="628650" y="3889817"/>
            <a:ext cx="7886700" cy="835786"/>
          </a:xfrm>
          <a:prstGeom prst="rect">
            <a:avLst/>
          </a:prstGeom>
        </p:spPr>
        <p:txBody>
          <a:bodyPr vert="horz" lIns="91440" tIns="45720" rIns="91440" bIns="45720" rtlCol="0" anchor="ctr">
            <a:normAutofit/>
          </a:bodyPr>
          <a:lstStyle/>
          <a:p>
            <a:pPr marL="0" indent="0" algn="ctr">
              <a:lnSpc>
                <a:spcPct val="90000"/>
              </a:lnSpc>
              <a:spcBef>
                <a:spcPct val="0"/>
              </a:spcBef>
              <a:spcAft>
                <a:spcPts val="600"/>
              </a:spcAft>
            </a:pPr>
            <a:r>
              <a:rPr lang="en-US" sz="3900" b="1" dirty="0">
                <a:latin typeface="+mj-lt"/>
                <a:ea typeface="+mj-ea"/>
                <a:cs typeface="+mj-cs"/>
              </a:rPr>
              <a:t>Isn’t shadow AI just shadow IT??</a:t>
            </a:r>
            <a:endParaRPr lang="en-US" sz="3900" dirty="0">
              <a:latin typeface="+mj-lt"/>
              <a:ea typeface="+mj-ea"/>
              <a:cs typeface="+mj-cs"/>
            </a:endParaRPr>
          </a:p>
        </p:txBody>
      </p:sp>
      <p:pic>
        <p:nvPicPr>
          <p:cNvPr id="7" name="Image 0" descr="preencoded.png">
            <a:extLst>
              <a:ext uri="{FF2B5EF4-FFF2-40B4-BE49-F238E27FC236}">
                <a16:creationId xmlns:a16="http://schemas.microsoft.com/office/drawing/2014/main" id="{E13AEC3E-1F74-B4CB-6CF9-51A92EE5BBD8}"/>
              </a:ext>
            </a:extLst>
          </p:cNvPr>
          <p:cNvPicPr>
            <a:picLocks noChangeAspect="1"/>
          </p:cNvPicPr>
          <p:nvPr/>
        </p:nvPicPr>
        <p:blipFill>
          <a:blip r:embed="rId3"/>
          <a:srcRect t="6560" b="17970"/>
          <a:stretch>
            <a:fillRect/>
          </a:stretch>
        </p:blipFill>
        <p:spPr>
          <a:xfrm>
            <a:off x="20" y="10"/>
            <a:ext cx="9143980" cy="3761020"/>
          </a:xfrm>
          <a:prstGeom prst="rect">
            <a:avLst/>
          </a:prstGeom>
        </p:spPr>
      </p:pic>
    </p:spTree>
    <p:extLst>
      <p:ext uri="{BB962C8B-B14F-4D97-AF65-F5344CB8AC3E}">
        <p14:creationId xmlns:p14="http://schemas.microsoft.com/office/powerpoint/2010/main" val="4687053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C3F924B-8591-7537-34D4-001C998A33D2}"/>
            </a:ext>
          </a:extLst>
        </p:cNvPr>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5396781C-32A1-4FDA-A83B-A7FF8C1B1E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0">
            <a:extLst>
              <a:ext uri="{FF2B5EF4-FFF2-40B4-BE49-F238E27FC236}">
                <a16:creationId xmlns:a16="http://schemas.microsoft.com/office/drawing/2014/main" id="{6620D6AA-F00E-DFC1-1503-1D7B3D7DE7ED}"/>
              </a:ext>
            </a:extLst>
          </p:cNvPr>
          <p:cNvSpPr/>
          <p:nvPr/>
        </p:nvSpPr>
        <p:spPr>
          <a:xfrm>
            <a:off x="4025429" y="601585"/>
            <a:ext cx="5118551" cy="992579"/>
          </a:xfrm>
          <a:prstGeom prst="rect">
            <a:avLst/>
          </a:prstGeom>
        </p:spPr>
        <p:txBody>
          <a:bodyPr vert="horz" lIns="91440" tIns="45720" rIns="91440" bIns="45720" rtlCol="0" anchor="t">
            <a:normAutofit/>
          </a:bodyPr>
          <a:lstStyle/>
          <a:p>
            <a:pPr marL="0" indent="0">
              <a:lnSpc>
                <a:spcPct val="90000"/>
              </a:lnSpc>
              <a:spcBef>
                <a:spcPct val="0"/>
              </a:spcBef>
              <a:spcAft>
                <a:spcPts val="600"/>
              </a:spcAft>
            </a:pPr>
            <a:r>
              <a:rPr lang="en-US" sz="3000" b="1">
                <a:solidFill>
                  <a:schemeClr val="bg1"/>
                </a:solidFill>
                <a:latin typeface="+mj-lt"/>
                <a:ea typeface="+mj-ea"/>
                <a:cs typeface="+mj-cs"/>
              </a:rPr>
              <a:t>Shadow AI vs Shadow IT</a:t>
            </a:r>
            <a:endParaRPr lang="en-US" sz="3000">
              <a:solidFill>
                <a:schemeClr val="bg1"/>
              </a:solidFill>
              <a:latin typeface="+mj-lt"/>
              <a:ea typeface="+mj-ea"/>
              <a:cs typeface="+mj-cs"/>
            </a:endParaRPr>
          </a:p>
        </p:txBody>
      </p:sp>
      <p:pic>
        <p:nvPicPr>
          <p:cNvPr id="6" name="Picture 5">
            <a:extLst>
              <a:ext uri="{FF2B5EF4-FFF2-40B4-BE49-F238E27FC236}">
                <a16:creationId xmlns:a16="http://schemas.microsoft.com/office/drawing/2014/main" id="{8B5FB30F-2885-0AFD-FEB2-73B49558E0DD}"/>
              </a:ext>
            </a:extLst>
          </p:cNvPr>
          <p:cNvPicPr>
            <a:picLocks noChangeAspect="1"/>
          </p:cNvPicPr>
          <p:nvPr/>
        </p:nvPicPr>
        <p:blipFill>
          <a:blip r:embed="rId3"/>
          <a:srcRect r="1053" b="2"/>
          <a:stretch>
            <a:fillRect/>
          </a:stretch>
        </p:blipFill>
        <p:spPr>
          <a:xfrm>
            <a:off x="20" y="10"/>
            <a:ext cx="3409931" cy="5143490"/>
          </a:xfrm>
          <a:custGeom>
            <a:avLst/>
            <a:gdLst/>
            <a:ahLst/>
            <a:cxnLst/>
            <a:rect l="l" t="t" r="r" b="b"/>
            <a:pathLst>
              <a:path w="4546602" h="6858000">
                <a:moveTo>
                  <a:pt x="4221600" y="6662544"/>
                </a:moveTo>
                <a:lnTo>
                  <a:pt x="4210150" y="6683027"/>
                </a:lnTo>
                <a:lnTo>
                  <a:pt x="4207002" y="6702976"/>
                </a:lnTo>
                <a:lnTo>
                  <a:pt x="4207002" y="6702977"/>
                </a:lnTo>
                <a:cubicBezTo>
                  <a:pt x="4207407" y="6716169"/>
                  <a:pt x="4212552" y="6729219"/>
                  <a:pt x="4220838" y="6742553"/>
                </a:cubicBezTo>
                <a:lnTo>
                  <a:pt x="4220839" y="6742555"/>
                </a:lnTo>
                <a:lnTo>
                  <a:pt x="4240316" y="6812062"/>
                </a:lnTo>
                <a:lnTo>
                  <a:pt x="4235543" y="6776800"/>
                </a:lnTo>
                <a:lnTo>
                  <a:pt x="4220839" y="6742555"/>
                </a:lnTo>
                <a:lnTo>
                  <a:pt x="4220838" y="6742552"/>
                </a:lnTo>
                <a:lnTo>
                  <a:pt x="4207002" y="6702976"/>
                </a:lnTo>
                <a:close/>
                <a:moveTo>
                  <a:pt x="4189594" y="6564620"/>
                </a:moveTo>
                <a:lnTo>
                  <a:pt x="4189594" y="6564621"/>
                </a:lnTo>
                <a:cubicBezTo>
                  <a:pt x="4199883" y="6575479"/>
                  <a:pt x="4205977" y="6582147"/>
                  <a:pt x="4212073" y="6588626"/>
                </a:cubicBezTo>
                <a:lnTo>
                  <a:pt x="4228695" y="6625225"/>
                </a:lnTo>
                <a:lnTo>
                  <a:pt x="4221601" y="6662541"/>
                </a:lnTo>
                <a:lnTo>
                  <a:pt x="4221600" y="6662541"/>
                </a:lnTo>
                <a:lnTo>
                  <a:pt x="4221600" y="6662542"/>
                </a:lnTo>
                <a:lnTo>
                  <a:pt x="4221601" y="6662541"/>
                </a:lnTo>
                <a:lnTo>
                  <a:pt x="4228684" y="6645552"/>
                </a:lnTo>
                <a:lnTo>
                  <a:pt x="4228695" y="6625225"/>
                </a:lnTo>
                <a:lnTo>
                  <a:pt x="4228695" y="6625224"/>
                </a:lnTo>
                <a:cubicBezTo>
                  <a:pt x="4226599" y="6611342"/>
                  <a:pt x="4220551" y="6597578"/>
                  <a:pt x="4212073" y="6588625"/>
                </a:cubicBezTo>
                <a:close/>
                <a:moveTo>
                  <a:pt x="4269915" y="6438981"/>
                </a:moveTo>
                <a:lnTo>
                  <a:pt x="4249984" y="6463840"/>
                </a:lnTo>
                <a:lnTo>
                  <a:pt x="4249982" y="6463849"/>
                </a:lnTo>
                <a:lnTo>
                  <a:pt x="4236188" y="6513012"/>
                </a:lnTo>
                <a:lnTo>
                  <a:pt x="4217381" y="6546194"/>
                </a:lnTo>
                <a:lnTo>
                  <a:pt x="4217381" y="6546195"/>
                </a:lnTo>
                <a:lnTo>
                  <a:pt x="4233719" y="6521804"/>
                </a:lnTo>
                <a:lnTo>
                  <a:pt x="4236188" y="6513012"/>
                </a:lnTo>
                <a:lnTo>
                  <a:pt x="4238998" y="6508052"/>
                </a:lnTo>
                <a:lnTo>
                  <a:pt x="4249982" y="6463849"/>
                </a:lnTo>
                <a:lnTo>
                  <a:pt x="4249984" y="6463841"/>
                </a:lnTo>
                <a:cubicBezTo>
                  <a:pt x="4252937" y="6451650"/>
                  <a:pt x="4260413" y="6444077"/>
                  <a:pt x="4269915" y="6438981"/>
                </a:cubicBezTo>
                <a:close/>
                <a:moveTo>
                  <a:pt x="4355914" y="6364769"/>
                </a:moveTo>
                <a:lnTo>
                  <a:pt x="4354607" y="6387910"/>
                </a:lnTo>
                <a:lnTo>
                  <a:pt x="4351952" y="6393385"/>
                </a:lnTo>
                <a:lnTo>
                  <a:pt x="4345189" y="6407332"/>
                </a:lnTo>
                <a:lnTo>
                  <a:pt x="4345189" y="6407333"/>
                </a:lnTo>
                <a:lnTo>
                  <a:pt x="4351952" y="6393385"/>
                </a:lnTo>
                <a:lnTo>
                  <a:pt x="4354608" y="6387910"/>
                </a:lnTo>
                <a:close/>
                <a:moveTo>
                  <a:pt x="4116820" y="4221391"/>
                </a:moveTo>
                <a:lnTo>
                  <a:pt x="4116820" y="4221392"/>
                </a:lnTo>
                <a:cubicBezTo>
                  <a:pt x="4117582" y="4232061"/>
                  <a:pt x="4117772" y="4243873"/>
                  <a:pt x="4122536" y="4253015"/>
                </a:cubicBezTo>
                <a:cubicBezTo>
                  <a:pt x="4134729" y="4277402"/>
                  <a:pt x="4150349" y="4300071"/>
                  <a:pt x="4162352" y="4324646"/>
                </a:cubicBezTo>
                <a:lnTo>
                  <a:pt x="4171306" y="4363891"/>
                </a:lnTo>
                <a:lnTo>
                  <a:pt x="4170544" y="4482004"/>
                </a:lnTo>
                <a:cubicBezTo>
                  <a:pt x="4167876" y="4546776"/>
                  <a:pt x="4167304" y="4612500"/>
                  <a:pt x="4110534" y="4659174"/>
                </a:cubicBezTo>
                <a:cubicBezTo>
                  <a:pt x="4105962" y="4662986"/>
                  <a:pt x="4103294" y="4671176"/>
                  <a:pt x="4102532" y="4677655"/>
                </a:cubicBezTo>
                <a:cubicBezTo>
                  <a:pt x="4098913" y="4707564"/>
                  <a:pt x="4098531" y="4738235"/>
                  <a:pt x="4092625" y="4767764"/>
                </a:cubicBezTo>
                <a:cubicBezTo>
                  <a:pt x="4090244" y="4779575"/>
                  <a:pt x="4089435" y="4790386"/>
                  <a:pt x="4091316" y="4800483"/>
                </a:cubicBezTo>
                <a:lnTo>
                  <a:pt x="4091316" y="4800484"/>
                </a:lnTo>
                <a:cubicBezTo>
                  <a:pt x="4093197" y="4810581"/>
                  <a:pt x="4097770" y="4819964"/>
                  <a:pt x="4106152" y="4828917"/>
                </a:cubicBezTo>
                <a:lnTo>
                  <a:pt x="4128333" y="4863343"/>
                </a:lnTo>
                <a:lnTo>
                  <a:pt x="4135862" y="4889275"/>
                </a:lnTo>
                <a:lnTo>
                  <a:pt x="4134157" y="4912168"/>
                </a:lnTo>
                <a:cubicBezTo>
                  <a:pt x="4132442" y="4919978"/>
                  <a:pt x="4132085" y="4927122"/>
                  <a:pt x="4132755" y="4933805"/>
                </a:cubicBezTo>
                <a:lnTo>
                  <a:pt x="4132755" y="4933806"/>
                </a:lnTo>
                <a:lnTo>
                  <a:pt x="4132757" y="4933810"/>
                </a:lnTo>
                <a:lnTo>
                  <a:pt x="4137514" y="4952673"/>
                </a:lnTo>
                <a:lnTo>
                  <a:pt x="4140307" y="4957453"/>
                </a:lnTo>
                <a:lnTo>
                  <a:pt x="4141585" y="4961456"/>
                </a:lnTo>
                <a:cubicBezTo>
                  <a:pt x="4146096" y="4970097"/>
                  <a:pt x="4151802" y="4978393"/>
                  <a:pt x="4157589" y="4987038"/>
                </a:cubicBezTo>
                <a:cubicBezTo>
                  <a:pt x="4168828" y="5003802"/>
                  <a:pt x="4182926" y="5022853"/>
                  <a:pt x="4184068" y="5041522"/>
                </a:cubicBezTo>
                <a:cubicBezTo>
                  <a:pt x="4184687" y="5052096"/>
                  <a:pt x="4187605" y="5062300"/>
                  <a:pt x="4191284" y="5072376"/>
                </a:cubicBezTo>
                <a:lnTo>
                  <a:pt x="4197188" y="5087444"/>
                </a:lnTo>
                <a:lnTo>
                  <a:pt x="4210215" y="5133220"/>
                </a:lnTo>
                <a:lnTo>
                  <a:pt x="4210217" y="5133225"/>
                </a:lnTo>
                <a:lnTo>
                  <a:pt x="4203501" y="5166113"/>
                </a:lnTo>
                <a:lnTo>
                  <a:pt x="4203501" y="5166114"/>
                </a:lnTo>
                <a:cubicBezTo>
                  <a:pt x="4202739" y="5167638"/>
                  <a:pt x="4203311" y="5169781"/>
                  <a:pt x="4204192" y="5172091"/>
                </a:cubicBezTo>
                <a:lnTo>
                  <a:pt x="4206739" y="5179068"/>
                </a:lnTo>
                <a:lnTo>
                  <a:pt x="4206573" y="5229433"/>
                </a:lnTo>
                <a:lnTo>
                  <a:pt x="4196024" y="5248936"/>
                </a:lnTo>
                <a:lnTo>
                  <a:pt x="4183116" y="5272796"/>
                </a:lnTo>
                <a:cubicBezTo>
                  <a:pt x="4171471" y="5285441"/>
                  <a:pt x="4163765" y="5298595"/>
                  <a:pt x="4159213" y="5312288"/>
                </a:cubicBezTo>
                <a:lnTo>
                  <a:pt x="4158157" y="5321350"/>
                </a:lnTo>
                <a:lnTo>
                  <a:pt x="4155683" y="5326163"/>
                </a:lnTo>
                <a:lnTo>
                  <a:pt x="4154237" y="5355014"/>
                </a:lnTo>
                <a:lnTo>
                  <a:pt x="4154237" y="5355015"/>
                </a:lnTo>
                <a:cubicBezTo>
                  <a:pt x="4154886" y="5364883"/>
                  <a:pt x="4156589" y="5375003"/>
                  <a:pt x="4159113" y="5385385"/>
                </a:cubicBezTo>
                <a:cubicBezTo>
                  <a:pt x="4162352" y="5398722"/>
                  <a:pt x="4164638" y="5412058"/>
                  <a:pt x="4167304" y="5425583"/>
                </a:cubicBezTo>
                <a:cubicBezTo>
                  <a:pt x="4171114" y="5443871"/>
                  <a:pt x="4175116" y="5462352"/>
                  <a:pt x="4178926" y="5480638"/>
                </a:cubicBezTo>
                <a:lnTo>
                  <a:pt x="4183450" y="5507668"/>
                </a:lnTo>
                <a:lnTo>
                  <a:pt x="4172831" y="5531692"/>
                </a:lnTo>
                <a:lnTo>
                  <a:pt x="4172830" y="5531693"/>
                </a:lnTo>
                <a:cubicBezTo>
                  <a:pt x="4165781" y="5537600"/>
                  <a:pt x="4162589" y="5542649"/>
                  <a:pt x="4162685" y="5547578"/>
                </a:cubicBezTo>
                <a:lnTo>
                  <a:pt x="4162685" y="5547579"/>
                </a:lnTo>
                <a:cubicBezTo>
                  <a:pt x="4162780" y="5552508"/>
                  <a:pt x="4166162" y="5557318"/>
                  <a:pt x="4172258" y="5562747"/>
                </a:cubicBezTo>
                <a:cubicBezTo>
                  <a:pt x="4214932" y="5600468"/>
                  <a:pt x="4241603" y="5646190"/>
                  <a:pt x="4243506" y="5704484"/>
                </a:cubicBezTo>
                <a:cubicBezTo>
                  <a:pt x="4243888" y="5716486"/>
                  <a:pt x="4246554" y="5728679"/>
                  <a:pt x="4249412" y="5740489"/>
                </a:cubicBezTo>
                <a:cubicBezTo>
                  <a:pt x="4251127" y="5747729"/>
                  <a:pt x="4253033" y="5756494"/>
                  <a:pt x="4258177" y="5760874"/>
                </a:cubicBezTo>
                <a:cubicBezTo>
                  <a:pt x="4297420" y="5794975"/>
                  <a:pt x="4324663" y="5837458"/>
                  <a:pt x="4346573" y="5883752"/>
                </a:cubicBezTo>
                <a:lnTo>
                  <a:pt x="4346575" y="5883756"/>
                </a:lnTo>
                <a:lnTo>
                  <a:pt x="4364477" y="5935946"/>
                </a:lnTo>
                <a:lnTo>
                  <a:pt x="4364478" y="5935950"/>
                </a:lnTo>
                <a:lnTo>
                  <a:pt x="4360859" y="5993290"/>
                </a:lnTo>
                <a:lnTo>
                  <a:pt x="4360858" y="5993291"/>
                </a:lnTo>
                <a:cubicBezTo>
                  <a:pt x="4359717" y="6004531"/>
                  <a:pt x="4359906" y="6017485"/>
                  <a:pt x="4354382" y="6026440"/>
                </a:cubicBezTo>
                <a:cubicBezTo>
                  <a:pt x="4337045" y="6054825"/>
                  <a:pt x="4318377" y="6082258"/>
                  <a:pt x="4298182" y="6108738"/>
                </a:cubicBezTo>
                <a:cubicBezTo>
                  <a:pt x="4289514" y="6120074"/>
                  <a:pt x="4284561" y="6126884"/>
                  <a:pt x="4284490" y="6133314"/>
                </a:cubicBezTo>
                <a:lnTo>
                  <a:pt x="4284490" y="6133315"/>
                </a:lnTo>
                <a:lnTo>
                  <a:pt x="4288190" y="6143190"/>
                </a:lnTo>
                <a:lnTo>
                  <a:pt x="4300086" y="6155600"/>
                </a:lnTo>
                <a:lnTo>
                  <a:pt x="4300088" y="6155603"/>
                </a:lnTo>
                <a:cubicBezTo>
                  <a:pt x="4322377" y="6175798"/>
                  <a:pt x="4333998" y="6200945"/>
                  <a:pt x="4338759" y="6228757"/>
                </a:cubicBezTo>
                <a:lnTo>
                  <a:pt x="4356096" y="6361540"/>
                </a:lnTo>
                <a:lnTo>
                  <a:pt x="4356096" y="6361539"/>
                </a:lnTo>
                <a:cubicBezTo>
                  <a:pt x="4352476" y="6317151"/>
                  <a:pt x="4346190" y="6272764"/>
                  <a:pt x="4338759" y="6228756"/>
                </a:cubicBezTo>
                <a:cubicBezTo>
                  <a:pt x="4333998" y="6200944"/>
                  <a:pt x="4322377" y="6175797"/>
                  <a:pt x="4300088" y="6155602"/>
                </a:cubicBezTo>
                <a:lnTo>
                  <a:pt x="4300086" y="6155600"/>
                </a:lnTo>
                <a:lnTo>
                  <a:pt x="4284490" y="6133315"/>
                </a:lnTo>
                <a:lnTo>
                  <a:pt x="4298182" y="6108739"/>
                </a:lnTo>
                <a:cubicBezTo>
                  <a:pt x="4318377" y="6082259"/>
                  <a:pt x="4337045" y="6054826"/>
                  <a:pt x="4354382" y="6026441"/>
                </a:cubicBezTo>
                <a:cubicBezTo>
                  <a:pt x="4359906" y="6017486"/>
                  <a:pt x="4359717" y="6004532"/>
                  <a:pt x="4360858" y="5993292"/>
                </a:cubicBezTo>
                <a:lnTo>
                  <a:pt x="4360859" y="5993290"/>
                </a:lnTo>
                <a:lnTo>
                  <a:pt x="4364311" y="5964477"/>
                </a:lnTo>
                <a:lnTo>
                  <a:pt x="4364478" y="5935950"/>
                </a:lnTo>
                <a:lnTo>
                  <a:pt x="4364478" y="5935949"/>
                </a:lnTo>
                <a:lnTo>
                  <a:pt x="4364477" y="5935946"/>
                </a:lnTo>
                <a:lnTo>
                  <a:pt x="4357598" y="5909351"/>
                </a:lnTo>
                <a:lnTo>
                  <a:pt x="4346575" y="5883756"/>
                </a:lnTo>
                <a:lnTo>
                  <a:pt x="4346573" y="5883751"/>
                </a:lnTo>
                <a:cubicBezTo>
                  <a:pt x="4324663" y="5837457"/>
                  <a:pt x="4297420" y="5794974"/>
                  <a:pt x="4258177" y="5760873"/>
                </a:cubicBezTo>
                <a:cubicBezTo>
                  <a:pt x="4253033" y="5756493"/>
                  <a:pt x="4251127" y="5747728"/>
                  <a:pt x="4249412" y="5740488"/>
                </a:cubicBezTo>
                <a:cubicBezTo>
                  <a:pt x="4246554" y="5728678"/>
                  <a:pt x="4243888" y="5716485"/>
                  <a:pt x="4243506" y="5704483"/>
                </a:cubicBezTo>
                <a:cubicBezTo>
                  <a:pt x="4241603" y="5646189"/>
                  <a:pt x="4214932" y="5600467"/>
                  <a:pt x="4172258" y="5562746"/>
                </a:cubicBezTo>
                <a:lnTo>
                  <a:pt x="4162685" y="5547578"/>
                </a:lnTo>
                <a:lnTo>
                  <a:pt x="4172830" y="5531694"/>
                </a:lnTo>
                <a:lnTo>
                  <a:pt x="4172831" y="5531692"/>
                </a:lnTo>
                <a:lnTo>
                  <a:pt x="4181230" y="5520422"/>
                </a:lnTo>
                <a:lnTo>
                  <a:pt x="4183450" y="5507668"/>
                </a:lnTo>
                <a:lnTo>
                  <a:pt x="4183450" y="5507667"/>
                </a:lnTo>
                <a:cubicBezTo>
                  <a:pt x="4183403" y="5498832"/>
                  <a:pt x="4180831" y="5489497"/>
                  <a:pt x="4178926" y="5480637"/>
                </a:cubicBezTo>
                <a:cubicBezTo>
                  <a:pt x="4175116" y="5462351"/>
                  <a:pt x="4171114" y="5443870"/>
                  <a:pt x="4167304" y="5425582"/>
                </a:cubicBezTo>
                <a:cubicBezTo>
                  <a:pt x="4164638" y="5412057"/>
                  <a:pt x="4162352" y="5398721"/>
                  <a:pt x="4159113" y="5385384"/>
                </a:cubicBezTo>
                <a:lnTo>
                  <a:pt x="4154237" y="5355014"/>
                </a:lnTo>
                <a:lnTo>
                  <a:pt x="4158157" y="5321350"/>
                </a:lnTo>
                <a:lnTo>
                  <a:pt x="4183116" y="5272797"/>
                </a:lnTo>
                <a:lnTo>
                  <a:pt x="4196024" y="5248936"/>
                </a:lnTo>
                <a:lnTo>
                  <a:pt x="4206573" y="5229434"/>
                </a:lnTo>
                <a:cubicBezTo>
                  <a:pt x="4210407" y="5213598"/>
                  <a:pt x="4210359" y="5196595"/>
                  <a:pt x="4206739" y="5179068"/>
                </a:cubicBezTo>
                <a:lnTo>
                  <a:pt x="4206739" y="5179067"/>
                </a:lnTo>
                <a:cubicBezTo>
                  <a:pt x="4206263" y="5176876"/>
                  <a:pt x="4205074" y="5174400"/>
                  <a:pt x="4204192" y="5172090"/>
                </a:cubicBezTo>
                <a:lnTo>
                  <a:pt x="4203501" y="5166114"/>
                </a:lnTo>
                <a:lnTo>
                  <a:pt x="4210217" y="5133225"/>
                </a:lnTo>
                <a:lnTo>
                  <a:pt x="4210217" y="5133224"/>
                </a:lnTo>
                <a:lnTo>
                  <a:pt x="4210215" y="5133220"/>
                </a:lnTo>
                <a:lnTo>
                  <a:pt x="4203072" y="5102461"/>
                </a:lnTo>
                <a:lnTo>
                  <a:pt x="4197188" y="5087444"/>
                </a:lnTo>
                <a:lnTo>
                  <a:pt x="4197182" y="5087423"/>
                </a:lnTo>
                <a:cubicBezTo>
                  <a:pt x="4191096" y="5072411"/>
                  <a:pt x="4184997" y="5057381"/>
                  <a:pt x="4184068" y="5041521"/>
                </a:cubicBezTo>
                <a:cubicBezTo>
                  <a:pt x="4182926" y="5022852"/>
                  <a:pt x="4168828" y="5003801"/>
                  <a:pt x="4157589" y="4987037"/>
                </a:cubicBezTo>
                <a:lnTo>
                  <a:pt x="4140307" y="4957453"/>
                </a:lnTo>
                <a:lnTo>
                  <a:pt x="4132757" y="4933810"/>
                </a:lnTo>
                <a:lnTo>
                  <a:pt x="4132755" y="4933805"/>
                </a:lnTo>
                <a:lnTo>
                  <a:pt x="4134157" y="4912169"/>
                </a:lnTo>
                <a:cubicBezTo>
                  <a:pt x="4135919" y="4904359"/>
                  <a:pt x="4136431" y="4896714"/>
                  <a:pt x="4135862" y="4889276"/>
                </a:cubicBezTo>
                <a:lnTo>
                  <a:pt x="4135862" y="4889275"/>
                </a:lnTo>
                <a:lnTo>
                  <a:pt x="4131084" y="4867614"/>
                </a:lnTo>
                <a:lnTo>
                  <a:pt x="4128333" y="4863343"/>
                </a:lnTo>
                <a:lnTo>
                  <a:pt x="4126583" y="4857317"/>
                </a:lnTo>
                <a:cubicBezTo>
                  <a:pt x="4121440" y="4847214"/>
                  <a:pt x="4114439" y="4837703"/>
                  <a:pt x="4106152" y="4828916"/>
                </a:cubicBezTo>
                <a:lnTo>
                  <a:pt x="4091316" y="4800483"/>
                </a:lnTo>
                <a:lnTo>
                  <a:pt x="4092625" y="4767765"/>
                </a:lnTo>
                <a:cubicBezTo>
                  <a:pt x="4098531" y="4738236"/>
                  <a:pt x="4098913" y="4707565"/>
                  <a:pt x="4102532" y="4677656"/>
                </a:cubicBezTo>
                <a:cubicBezTo>
                  <a:pt x="4103294" y="4671177"/>
                  <a:pt x="4105962" y="4662987"/>
                  <a:pt x="4110534" y="4659175"/>
                </a:cubicBezTo>
                <a:cubicBezTo>
                  <a:pt x="4167304" y="4612501"/>
                  <a:pt x="4167876" y="4546777"/>
                  <a:pt x="4170544" y="4482005"/>
                </a:cubicBezTo>
                <a:cubicBezTo>
                  <a:pt x="4172258" y="4442762"/>
                  <a:pt x="4172258" y="4403326"/>
                  <a:pt x="4171306" y="4363891"/>
                </a:cubicBezTo>
                <a:lnTo>
                  <a:pt x="4171306" y="4363890"/>
                </a:lnTo>
                <a:cubicBezTo>
                  <a:pt x="4171114" y="4350554"/>
                  <a:pt x="4168066" y="4336457"/>
                  <a:pt x="4162352" y="4324645"/>
                </a:cubicBezTo>
                <a:cubicBezTo>
                  <a:pt x="4150349" y="4300070"/>
                  <a:pt x="4134729" y="4277401"/>
                  <a:pt x="4122536" y="4253014"/>
                </a:cubicBezTo>
                <a:close/>
                <a:moveTo>
                  <a:pt x="4113010" y="4165383"/>
                </a:moveTo>
                <a:lnTo>
                  <a:pt x="4113010" y="4165384"/>
                </a:lnTo>
                <a:lnTo>
                  <a:pt x="4116915" y="4192388"/>
                </a:lnTo>
                <a:lnTo>
                  <a:pt x="4116915" y="4192387"/>
                </a:lnTo>
                <a:cubicBezTo>
                  <a:pt x="4117011" y="4182767"/>
                  <a:pt x="4116439" y="4173480"/>
                  <a:pt x="4113010" y="4165383"/>
                </a:cubicBezTo>
                <a:close/>
                <a:moveTo>
                  <a:pt x="4100628" y="3885338"/>
                </a:moveTo>
                <a:lnTo>
                  <a:pt x="4100628" y="3885339"/>
                </a:lnTo>
                <a:cubicBezTo>
                  <a:pt x="4110344" y="3897722"/>
                  <a:pt x="4117750" y="3910319"/>
                  <a:pt x="4123009" y="3923125"/>
                </a:cubicBezTo>
                <a:lnTo>
                  <a:pt x="4132513" y="3962160"/>
                </a:lnTo>
                <a:lnTo>
                  <a:pt x="4116821" y="4043838"/>
                </a:lnTo>
                <a:lnTo>
                  <a:pt x="4116820" y="4043839"/>
                </a:lnTo>
                <a:cubicBezTo>
                  <a:pt x="4108057" y="4063842"/>
                  <a:pt x="4102675" y="4083702"/>
                  <a:pt x="4101699" y="4103825"/>
                </a:cubicBezTo>
                <a:lnTo>
                  <a:pt x="4101699" y="4103826"/>
                </a:lnTo>
                <a:lnTo>
                  <a:pt x="4103666" y="4134255"/>
                </a:lnTo>
                <a:lnTo>
                  <a:pt x="4113010" y="4165382"/>
                </a:lnTo>
                <a:lnTo>
                  <a:pt x="4101699" y="4103826"/>
                </a:lnTo>
                <a:lnTo>
                  <a:pt x="4116820" y="4043840"/>
                </a:lnTo>
                <a:lnTo>
                  <a:pt x="4116821" y="4043838"/>
                </a:lnTo>
                <a:lnTo>
                  <a:pt x="4130123" y="4002410"/>
                </a:lnTo>
                <a:lnTo>
                  <a:pt x="4132513" y="3962160"/>
                </a:lnTo>
                <a:lnTo>
                  <a:pt x="4132513" y="3962159"/>
                </a:lnTo>
                <a:cubicBezTo>
                  <a:pt x="4130251" y="3935727"/>
                  <a:pt x="4120060" y="3910104"/>
                  <a:pt x="4100628" y="3885338"/>
                </a:cubicBezTo>
                <a:close/>
                <a:moveTo>
                  <a:pt x="4115391" y="3670561"/>
                </a:moveTo>
                <a:lnTo>
                  <a:pt x="4117820" y="3680164"/>
                </a:lnTo>
                <a:lnTo>
                  <a:pt x="4113772" y="3734837"/>
                </a:lnTo>
                <a:lnTo>
                  <a:pt x="4113772" y="3734838"/>
                </a:lnTo>
                <a:cubicBezTo>
                  <a:pt x="4112820" y="3741316"/>
                  <a:pt x="4111486" y="3749126"/>
                  <a:pt x="4114154" y="3754653"/>
                </a:cubicBezTo>
                <a:lnTo>
                  <a:pt x="4120511" y="3789776"/>
                </a:lnTo>
                <a:lnTo>
                  <a:pt x="4105580" y="3822472"/>
                </a:lnTo>
                <a:cubicBezTo>
                  <a:pt x="4098532" y="3831902"/>
                  <a:pt x="4092912" y="3842046"/>
                  <a:pt x="4091245" y="3852619"/>
                </a:cubicBezTo>
                <a:lnTo>
                  <a:pt x="4091245" y="3852620"/>
                </a:lnTo>
                <a:lnTo>
                  <a:pt x="4092025" y="3868764"/>
                </a:lnTo>
                <a:lnTo>
                  <a:pt x="4100628" y="3885337"/>
                </a:lnTo>
                <a:lnTo>
                  <a:pt x="4091245" y="3852620"/>
                </a:lnTo>
                <a:lnTo>
                  <a:pt x="4105580" y="3822473"/>
                </a:lnTo>
                <a:cubicBezTo>
                  <a:pt x="4113772" y="3811614"/>
                  <a:pt x="4118916" y="3800897"/>
                  <a:pt x="4120511" y="3789777"/>
                </a:cubicBezTo>
                <a:lnTo>
                  <a:pt x="4120511" y="3789776"/>
                </a:lnTo>
                <a:cubicBezTo>
                  <a:pt x="4122107" y="3778655"/>
                  <a:pt x="4120154" y="3767130"/>
                  <a:pt x="4114154" y="3754652"/>
                </a:cubicBezTo>
                <a:lnTo>
                  <a:pt x="4113772" y="3734838"/>
                </a:lnTo>
                <a:lnTo>
                  <a:pt x="4117820" y="3680164"/>
                </a:lnTo>
                <a:lnTo>
                  <a:pt x="4117820" y="3680163"/>
                </a:lnTo>
                <a:close/>
                <a:moveTo>
                  <a:pt x="4185711" y="2836172"/>
                </a:moveTo>
                <a:lnTo>
                  <a:pt x="4177020" y="2848793"/>
                </a:lnTo>
                <a:cubicBezTo>
                  <a:pt x="4172020" y="2865010"/>
                  <a:pt x="4166162" y="2881307"/>
                  <a:pt x="4161416" y="2897785"/>
                </a:cubicBezTo>
                <a:lnTo>
                  <a:pt x="4160387" y="2903551"/>
                </a:lnTo>
                <a:lnTo>
                  <a:pt x="4157113" y="2914328"/>
                </a:lnTo>
                <a:lnTo>
                  <a:pt x="4152482" y="2947859"/>
                </a:lnTo>
                <a:lnTo>
                  <a:pt x="4152481" y="2947862"/>
                </a:lnTo>
                <a:lnTo>
                  <a:pt x="4152481" y="2947863"/>
                </a:lnTo>
                <a:cubicBezTo>
                  <a:pt x="4152112" y="2959157"/>
                  <a:pt x="4153112" y="2970576"/>
                  <a:pt x="4156065" y="2982149"/>
                </a:cubicBezTo>
                <a:lnTo>
                  <a:pt x="4167758" y="3077402"/>
                </a:lnTo>
                <a:lnTo>
                  <a:pt x="4155303" y="3172654"/>
                </a:lnTo>
                <a:cubicBezTo>
                  <a:pt x="4129394" y="3276480"/>
                  <a:pt x="4101962" y="3380305"/>
                  <a:pt x="4107676" y="3489467"/>
                </a:cubicBezTo>
                <a:cubicBezTo>
                  <a:pt x="4108628" y="3507563"/>
                  <a:pt x="4097007" y="3529090"/>
                  <a:pt x="4085577" y="3544713"/>
                </a:cubicBezTo>
                <a:cubicBezTo>
                  <a:pt x="4074719" y="3559668"/>
                  <a:pt x="4068860" y="3566811"/>
                  <a:pt x="4067955" y="3574408"/>
                </a:cubicBezTo>
                <a:lnTo>
                  <a:pt x="4067956" y="3574408"/>
                </a:lnTo>
                <a:lnTo>
                  <a:pt x="4067955" y="3574409"/>
                </a:lnTo>
                <a:cubicBezTo>
                  <a:pt x="4067050" y="3582005"/>
                  <a:pt x="4071099" y="3590054"/>
                  <a:pt x="4080053" y="3606818"/>
                </a:cubicBezTo>
                <a:cubicBezTo>
                  <a:pt x="4084435" y="3614820"/>
                  <a:pt x="4087101" y="3624726"/>
                  <a:pt x="4093579" y="3630633"/>
                </a:cubicBezTo>
                <a:lnTo>
                  <a:pt x="4109452" y="3651926"/>
                </a:lnTo>
                <a:lnTo>
                  <a:pt x="4093579" y="3630632"/>
                </a:lnTo>
                <a:cubicBezTo>
                  <a:pt x="4087101" y="3624725"/>
                  <a:pt x="4084435" y="3614819"/>
                  <a:pt x="4080053" y="3606817"/>
                </a:cubicBezTo>
                <a:cubicBezTo>
                  <a:pt x="4075576" y="3598435"/>
                  <a:pt x="4072325" y="3592232"/>
                  <a:pt x="4070307" y="3587174"/>
                </a:cubicBezTo>
                <a:lnTo>
                  <a:pt x="4067956" y="3574408"/>
                </a:lnTo>
                <a:lnTo>
                  <a:pt x="4073034" y="3562321"/>
                </a:lnTo>
                <a:cubicBezTo>
                  <a:pt x="4075969" y="3557716"/>
                  <a:pt x="4080148" y="3552191"/>
                  <a:pt x="4085577" y="3544714"/>
                </a:cubicBezTo>
                <a:cubicBezTo>
                  <a:pt x="4097007" y="3529091"/>
                  <a:pt x="4108628" y="3507564"/>
                  <a:pt x="4107676" y="3489468"/>
                </a:cubicBezTo>
                <a:cubicBezTo>
                  <a:pt x="4101962" y="3380306"/>
                  <a:pt x="4129394" y="3276481"/>
                  <a:pt x="4155303" y="3172655"/>
                </a:cubicBezTo>
                <a:cubicBezTo>
                  <a:pt x="4163305" y="3140650"/>
                  <a:pt x="4167543" y="3109026"/>
                  <a:pt x="4167758" y="3077402"/>
                </a:cubicBezTo>
                <a:lnTo>
                  <a:pt x="4167758" y="3077401"/>
                </a:lnTo>
                <a:cubicBezTo>
                  <a:pt x="4167972" y="3045777"/>
                  <a:pt x="4164162" y="3014153"/>
                  <a:pt x="4156065" y="2982148"/>
                </a:cubicBezTo>
                <a:lnTo>
                  <a:pt x="4152481" y="2947863"/>
                </a:lnTo>
                <a:lnTo>
                  <a:pt x="4152482" y="2947859"/>
                </a:lnTo>
                <a:lnTo>
                  <a:pt x="4160387" y="2903551"/>
                </a:lnTo>
                <a:lnTo>
                  <a:pt x="4177020" y="2848794"/>
                </a:lnTo>
                <a:cubicBezTo>
                  <a:pt x="4178353" y="2844317"/>
                  <a:pt x="4181639" y="2839983"/>
                  <a:pt x="4185711" y="2836173"/>
                </a:cubicBezTo>
                <a:close/>
                <a:moveTo>
                  <a:pt x="3701225" y="1508458"/>
                </a:moveTo>
                <a:lnTo>
                  <a:pt x="3673131" y="1596214"/>
                </a:lnTo>
                <a:cubicBezTo>
                  <a:pt x="3670654" y="1604979"/>
                  <a:pt x="3672179" y="1615837"/>
                  <a:pt x="3675036" y="1624981"/>
                </a:cubicBezTo>
                <a:cubicBezTo>
                  <a:pt x="3684752" y="1656224"/>
                  <a:pt x="3709137" y="1676037"/>
                  <a:pt x="3731617" y="1697754"/>
                </a:cubicBezTo>
                <a:cubicBezTo>
                  <a:pt x="3741524" y="1707280"/>
                  <a:pt x="3748572" y="1720424"/>
                  <a:pt x="3754286" y="1733189"/>
                </a:cubicBezTo>
                <a:cubicBezTo>
                  <a:pt x="3768957" y="1766336"/>
                  <a:pt x="3782101" y="1800247"/>
                  <a:pt x="3796007" y="1833776"/>
                </a:cubicBezTo>
                <a:cubicBezTo>
                  <a:pt x="3797341" y="1837014"/>
                  <a:pt x="3800770" y="1839680"/>
                  <a:pt x="3803628" y="1842159"/>
                </a:cubicBezTo>
                <a:cubicBezTo>
                  <a:pt x="3833729" y="1866923"/>
                  <a:pt x="3864018" y="1891498"/>
                  <a:pt x="3894119" y="1916455"/>
                </a:cubicBezTo>
                <a:cubicBezTo>
                  <a:pt x="3899833" y="1921217"/>
                  <a:pt x="3904025" y="1928077"/>
                  <a:pt x="3909549" y="1933220"/>
                </a:cubicBezTo>
                <a:cubicBezTo>
                  <a:pt x="3917169" y="1940460"/>
                  <a:pt x="3924410" y="1949604"/>
                  <a:pt x="3933554" y="1953414"/>
                </a:cubicBezTo>
                <a:cubicBezTo>
                  <a:pt x="3962319" y="1965225"/>
                  <a:pt x="3974703" y="1987895"/>
                  <a:pt x="3980037" y="2016470"/>
                </a:cubicBezTo>
                <a:cubicBezTo>
                  <a:pt x="3984990" y="2042571"/>
                  <a:pt x="3989182" y="2068670"/>
                  <a:pt x="3994896" y="2094579"/>
                </a:cubicBezTo>
                <a:cubicBezTo>
                  <a:pt x="4001754" y="2126202"/>
                  <a:pt x="4009184" y="2157637"/>
                  <a:pt x="4017567" y="2188880"/>
                </a:cubicBezTo>
                <a:cubicBezTo>
                  <a:pt x="4021187" y="2202405"/>
                  <a:pt x="4025377" y="2216693"/>
                  <a:pt x="4032807" y="2228315"/>
                </a:cubicBezTo>
                <a:cubicBezTo>
                  <a:pt x="4053382" y="2260891"/>
                  <a:pt x="4067288" y="2295754"/>
                  <a:pt x="4061764" y="2334045"/>
                </a:cubicBezTo>
                <a:cubicBezTo>
                  <a:pt x="4057382" y="2364716"/>
                  <a:pt x="4068622" y="2390435"/>
                  <a:pt x="4086149" y="2409486"/>
                </a:cubicBezTo>
                <a:cubicBezTo>
                  <a:pt x="4094103" y="2418155"/>
                  <a:pt x="4099616" y="2426977"/>
                  <a:pt x="4103250" y="2435913"/>
                </a:cubicBezTo>
                <a:lnTo>
                  <a:pt x="4109081" y="2463018"/>
                </a:lnTo>
                <a:lnTo>
                  <a:pt x="4109080" y="2463031"/>
                </a:lnTo>
                <a:lnTo>
                  <a:pt x="4100439" y="2518262"/>
                </a:lnTo>
                <a:lnTo>
                  <a:pt x="4100438" y="2518264"/>
                </a:lnTo>
                <a:cubicBezTo>
                  <a:pt x="4097771" y="2527790"/>
                  <a:pt x="4096627" y="2536458"/>
                  <a:pt x="4096794" y="2545006"/>
                </a:cubicBezTo>
                <a:lnTo>
                  <a:pt x="4096794" y="2545007"/>
                </a:lnTo>
                <a:cubicBezTo>
                  <a:pt x="4096960" y="2553556"/>
                  <a:pt x="4098437" y="2561986"/>
                  <a:pt x="4101008" y="2571035"/>
                </a:cubicBezTo>
                <a:cubicBezTo>
                  <a:pt x="4113010" y="2612946"/>
                  <a:pt x="4145587" y="2640951"/>
                  <a:pt x="4174162" y="2668002"/>
                </a:cubicBezTo>
                <a:cubicBezTo>
                  <a:pt x="4198547" y="2691055"/>
                  <a:pt x="4212264" y="2716964"/>
                  <a:pt x="4222552" y="2745349"/>
                </a:cubicBezTo>
                <a:lnTo>
                  <a:pt x="4222553" y="2745352"/>
                </a:lnTo>
                <a:lnTo>
                  <a:pt x="4228473" y="2778006"/>
                </a:lnTo>
                <a:lnTo>
                  <a:pt x="4228053" y="2785440"/>
                </a:lnTo>
                <a:lnTo>
                  <a:pt x="4217974" y="2811780"/>
                </a:lnTo>
                <a:lnTo>
                  <a:pt x="4217970" y="2811787"/>
                </a:lnTo>
                <a:lnTo>
                  <a:pt x="4217971" y="2811787"/>
                </a:lnTo>
                <a:lnTo>
                  <a:pt x="4217974" y="2811780"/>
                </a:lnTo>
                <a:lnTo>
                  <a:pt x="4227624" y="2793023"/>
                </a:lnTo>
                <a:lnTo>
                  <a:pt x="4228053" y="2785440"/>
                </a:lnTo>
                <a:lnTo>
                  <a:pt x="4229253" y="2782305"/>
                </a:lnTo>
                <a:lnTo>
                  <a:pt x="4228473" y="2778006"/>
                </a:lnTo>
                <a:lnTo>
                  <a:pt x="4228883" y="2770757"/>
                </a:lnTo>
                <a:lnTo>
                  <a:pt x="4222553" y="2745352"/>
                </a:lnTo>
                <a:lnTo>
                  <a:pt x="4222552" y="2745348"/>
                </a:lnTo>
                <a:cubicBezTo>
                  <a:pt x="4212264" y="2716963"/>
                  <a:pt x="4198547" y="2691054"/>
                  <a:pt x="4174162" y="2668001"/>
                </a:cubicBezTo>
                <a:cubicBezTo>
                  <a:pt x="4145587" y="2640950"/>
                  <a:pt x="4113010" y="2612945"/>
                  <a:pt x="4101008" y="2571034"/>
                </a:cubicBezTo>
                <a:lnTo>
                  <a:pt x="4096794" y="2545007"/>
                </a:lnTo>
                <a:lnTo>
                  <a:pt x="4100438" y="2518265"/>
                </a:lnTo>
                <a:lnTo>
                  <a:pt x="4100439" y="2518262"/>
                </a:lnTo>
                <a:lnTo>
                  <a:pt x="4107019" y="2490551"/>
                </a:lnTo>
                <a:lnTo>
                  <a:pt x="4109080" y="2463031"/>
                </a:lnTo>
                <a:lnTo>
                  <a:pt x="4109082" y="2463019"/>
                </a:lnTo>
                <a:lnTo>
                  <a:pt x="4109081" y="2463018"/>
                </a:lnTo>
                <a:lnTo>
                  <a:pt x="4109082" y="2463018"/>
                </a:lnTo>
                <a:cubicBezTo>
                  <a:pt x="4108200" y="2444777"/>
                  <a:pt x="4102057" y="2426822"/>
                  <a:pt x="4086149" y="2409485"/>
                </a:cubicBezTo>
                <a:cubicBezTo>
                  <a:pt x="4068622" y="2390434"/>
                  <a:pt x="4057382" y="2364715"/>
                  <a:pt x="4061764" y="2334044"/>
                </a:cubicBezTo>
                <a:cubicBezTo>
                  <a:pt x="4067288" y="2295753"/>
                  <a:pt x="4053382" y="2260890"/>
                  <a:pt x="4032807" y="2228314"/>
                </a:cubicBezTo>
                <a:cubicBezTo>
                  <a:pt x="4025377" y="2216692"/>
                  <a:pt x="4021187" y="2202404"/>
                  <a:pt x="4017567" y="2188879"/>
                </a:cubicBezTo>
                <a:cubicBezTo>
                  <a:pt x="4009184" y="2157636"/>
                  <a:pt x="4001754" y="2126201"/>
                  <a:pt x="3994896" y="2094578"/>
                </a:cubicBezTo>
                <a:cubicBezTo>
                  <a:pt x="3989182" y="2068669"/>
                  <a:pt x="3984990" y="2042570"/>
                  <a:pt x="3980037" y="2016469"/>
                </a:cubicBezTo>
                <a:cubicBezTo>
                  <a:pt x="3974703" y="1987894"/>
                  <a:pt x="3962319" y="1965224"/>
                  <a:pt x="3933554" y="1953413"/>
                </a:cubicBezTo>
                <a:cubicBezTo>
                  <a:pt x="3924410" y="1949603"/>
                  <a:pt x="3917169" y="1940459"/>
                  <a:pt x="3909549" y="1933219"/>
                </a:cubicBezTo>
                <a:cubicBezTo>
                  <a:pt x="3904025" y="1928076"/>
                  <a:pt x="3899833" y="1921216"/>
                  <a:pt x="3894119" y="1916454"/>
                </a:cubicBezTo>
                <a:cubicBezTo>
                  <a:pt x="3864018" y="1891497"/>
                  <a:pt x="3833729" y="1866922"/>
                  <a:pt x="3803628" y="1842158"/>
                </a:cubicBezTo>
                <a:cubicBezTo>
                  <a:pt x="3800770" y="1839679"/>
                  <a:pt x="3797341" y="1837013"/>
                  <a:pt x="3796007" y="1833775"/>
                </a:cubicBezTo>
                <a:cubicBezTo>
                  <a:pt x="3782101" y="1800246"/>
                  <a:pt x="3768958" y="1766335"/>
                  <a:pt x="3754286" y="1733188"/>
                </a:cubicBezTo>
                <a:cubicBezTo>
                  <a:pt x="3748572" y="1720423"/>
                  <a:pt x="3741524" y="1707279"/>
                  <a:pt x="3731618" y="1697753"/>
                </a:cubicBezTo>
                <a:cubicBezTo>
                  <a:pt x="3709138" y="1676036"/>
                  <a:pt x="3684752" y="1656223"/>
                  <a:pt x="3675036" y="1624980"/>
                </a:cubicBezTo>
                <a:cubicBezTo>
                  <a:pt x="3672180" y="1615836"/>
                  <a:pt x="3670655" y="1604978"/>
                  <a:pt x="3673132" y="1596213"/>
                </a:cubicBezTo>
                <a:close/>
                <a:moveTo>
                  <a:pt x="3719830" y="1459073"/>
                </a:moveTo>
                <a:lnTo>
                  <a:pt x="3719829" y="1459074"/>
                </a:lnTo>
                <a:lnTo>
                  <a:pt x="3710612" y="1481572"/>
                </a:lnTo>
                <a:close/>
                <a:moveTo>
                  <a:pt x="3739023" y="1268758"/>
                </a:moveTo>
                <a:cubicBezTo>
                  <a:pt x="3739475" y="1275402"/>
                  <a:pt x="3741047" y="1281689"/>
                  <a:pt x="3744190" y="1286070"/>
                </a:cubicBezTo>
                <a:cubicBezTo>
                  <a:pt x="3758763" y="1306930"/>
                  <a:pt x="3765003" y="1328553"/>
                  <a:pt x="3766527" y="1350628"/>
                </a:cubicBezTo>
                <a:lnTo>
                  <a:pt x="3760933" y="1413840"/>
                </a:lnTo>
                <a:lnTo>
                  <a:pt x="3766528" y="1350627"/>
                </a:lnTo>
                <a:cubicBezTo>
                  <a:pt x="3765003" y="1328552"/>
                  <a:pt x="3758764" y="1306930"/>
                  <a:pt x="3744190" y="1286069"/>
                </a:cubicBezTo>
                <a:close/>
                <a:moveTo>
                  <a:pt x="3680752" y="773035"/>
                </a:moveTo>
                <a:lnTo>
                  <a:pt x="3680752" y="773036"/>
                </a:lnTo>
                <a:cubicBezTo>
                  <a:pt x="3683038" y="800277"/>
                  <a:pt x="3686276" y="827330"/>
                  <a:pt x="3688752" y="854380"/>
                </a:cubicBezTo>
                <a:cubicBezTo>
                  <a:pt x="3691038" y="878957"/>
                  <a:pt x="3691800" y="903723"/>
                  <a:pt x="3719805" y="915344"/>
                </a:cubicBezTo>
                <a:cubicBezTo>
                  <a:pt x="3724187" y="917060"/>
                  <a:pt x="3727425" y="922774"/>
                  <a:pt x="3730283" y="927156"/>
                </a:cubicBezTo>
                <a:cubicBezTo>
                  <a:pt x="3774291" y="994786"/>
                  <a:pt x="3773147" y="1030981"/>
                  <a:pt x="3726663" y="1097088"/>
                </a:cubicBezTo>
                <a:cubicBezTo>
                  <a:pt x="3721901" y="1103946"/>
                  <a:pt x="3718471" y="1118614"/>
                  <a:pt x="3722281" y="1123186"/>
                </a:cubicBezTo>
                <a:cubicBezTo>
                  <a:pt x="3738093" y="1142618"/>
                  <a:pt x="3745142" y="1162954"/>
                  <a:pt x="3747000" y="1184029"/>
                </a:cubicBezTo>
                <a:cubicBezTo>
                  <a:pt x="3745142" y="1162954"/>
                  <a:pt x="3738094" y="1142617"/>
                  <a:pt x="3722282" y="1123185"/>
                </a:cubicBezTo>
                <a:cubicBezTo>
                  <a:pt x="3718472" y="1118613"/>
                  <a:pt x="3721902" y="1103945"/>
                  <a:pt x="3726664" y="1097087"/>
                </a:cubicBezTo>
                <a:cubicBezTo>
                  <a:pt x="3773148" y="1030980"/>
                  <a:pt x="3774292" y="994785"/>
                  <a:pt x="3730284" y="927155"/>
                </a:cubicBezTo>
                <a:cubicBezTo>
                  <a:pt x="3727426" y="922773"/>
                  <a:pt x="3724188" y="917059"/>
                  <a:pt x="3719806" y="915343"/>
                </a:cubicBezTo>
                <a:cubicBezTo>
                  <a:pt x="3691800" y="903722"/>
                  <a:pt x="3691038" y="878956"/>
                  <a:pt x="3688752" y="854379"/>
                </a:cubicBezTo>
                <a:close/>
                <a:moveTo>
                  <a:pt x="3736153" y="517851"/>
                </a:moveTo>
                <a:lnTo>
                  <a:pt x="3727235" y="556048"/>
                </a:lnTo>
                <a:cubicBezTo>
                  <a:pt x="3725139" y="564049"/>
                  <a:pt x="3719615" y="572623"/>
                  <a:pt x="3720757" y="580051"/>
                </a:cubicBezTo>
                <a:cubicBezTo>
                  <a:pt x="3724091" y="601579"/>
                  <a:pt x="3721662" y="622201"/>
                  <a:pt x="3717376" y="642538"/>
                </a:cubicBezTo>
                <a:lnTo>
                  <a:pt x="3704853" y="694928"/>
                </a:lnTo>
                <a:lnTo>
                  <a:pt x="3717377" y="642537"/>
                </a:lnTo>
                <a:cubicBezTo>
                  <a:pt x="3721663" y="622201"/>
                  <a:pt x="3724092" y="601578"/>
                  <a:pt x="3720758" y="580050"/>
                </a:cubicBezTo>
                <a:cubicBezTo>
                  <a:pt x="3719616" y="572622"/>
                  <a:pt x="3725140" y="564048"/>
                  <a:pt x="3727236" y="556047"/>
                </a:cubicBezTo>
                <a:close/>
                <a:moveTo>
                  <a:pt x="3749448" y="298169"/>
                </a:moveTo>
                <a:lnTo>
                  <a:pt x="3734666" y="313533"/>
                </a:lnTo>
                <a:lnTo>
                  <a:pt x="3734666" y="313533"/>
                </a:lnTo>
                <a:lnTo>
                  <a:pt x="3734665" y="313534"/>
                </a:lnTo>
                <a:cubicBezTo>
                  <a:pt x="3730473" y="316390"/>
                  <a:pt x="3732759" y="330299"/>
                  <a:pt x="3734093" y="338871"/>
                </a:cubicBezTo>
                <a:lnTo>
                  <a:pt x="3734100" y="338903"/>
                </a:lnTo>
                <a:lnTo>
                  <a:pt x="3744000" y="395640"/>
                </a:lnTo>
                <a:lnTo>
                  <a:pt x="3740190" y="367328"/>
                </a:lnTo>
                <a:lnTo>
                  <a:pt x="3734100" y="338903"/>
                </a:lnTo>
                <a:lnTo>
                  <a:pt x="3734094" y="338870"/>
                </a:lnTo>
                <a:cubicBezTo>
                  <a:pt x="3733427" y="334584"/>
                  <a:pt x="3732522" y="328964"/>
                  <a:pt x="3732308" y="324058"/>
                </a:cubicBezTo>
                <a:lnTo>
                  <a:pt x="3734666" y="313533"/>
                </a:lnTo>
                <a:close/>
                <a:moveTo>
                  <a:pt x="3756993" y="281568"/>
                </a:moveTo>
                <a:lnTo>
                  <a:pt x="3752098" y="295415"/>
                </a:lnTo>
                <a:lnTo>
                  <a:pt x="3752099" y="295415"/>
                </a:lnTo>
                <a:close/>
                <a:moveTo>
                  <a:pt x="3743673" y="24486"/>
                </a:moveTo>
                <a:lnTo>
                  <a:pt x="3741410" y="74129"/>
                </a:lnTo>
                <a:cubicBezTo>
                  <a:pt x="3742333" y="91492"/>
                  <a:pt x="3744643" y="108703"/>
                  <a:pt x="3747334" y="125861"/>
                </a:cubicBezTo>
                <a:lnTo>
                  <a:pt x="3751729" y="153388"/>
                </a:lnTo>
                <a:lnTo>
                  <a:pt x="3760002" y="228944"/>
                </a:lnTo>
                <a:lnTo>
                  <a:pt x="3755543" y="177271"/>
                </a:lnTo>
                <a:lnTo>
                  <a:pt x="3751729" y="153388"/>
                </a:lnTo>
                <a:lnTo>
                  <a:pt x="3751530" y="151569"/>
                </a:lnTo>
                <a:cubicBezTo>
                  <a:pt x="3747300" y="125876"/>
                  <a:pt x="3742795" y="100174"/>
                  <a:pt x="3741411" y="74129"/>
                </a:cubicBezTo>
                <a:close/>
                <a:moveTo>
                  <a:pt x="3741092" y="0"/>
                </a:moveTo>
                <a:lnTo>
                  <a:pt x="4205201" y="0"/>
                </a:lnTo>
                <a:lnTo>
                  <a:pt x="4204073" y="2817"/>
                </a:lnTo>
                <a:cubicBezTo>
                  <a:pt x="4195691" y="21486"/>
                  <a:pt x="4193023" y="43012"/>
                  <a:pt x="4189974" y="63587"/>
                </a:cubicBezTo>
                <a:cubicBezTo>
                  <a:pt x="4184450" y="101308"/>
                  <a:pt x="4181020" y="139219"/>
                  <a:pt x="4176068" y="176939"/>
                </a:cubicBezTo>
                <a:cubicBezTo>
                  <a:pt x="4174924" y="184941"/>
                  <a:pt x="4172830" y="194085"/>
                  <a:pt x="4168066" y="200182"/>
                </a:cubicBezTo>
                <a:cubicBezTo>
                  <a:pt x="4136061" y="241901"/>
                  <a:pt x="4127108" y="292579"/>
                  <a:pt x="4130154" y="340774"/>
                </a:cubicBezTo>
                <a:cubicBezTo>
                  <a:pt x="4132443" y="378686"/>
                  <a:pt x="4134157" y="415835"/>
                  <a:pt x="4130919" y="453364"/>
                </a:cubicBezTo>
                <a:cubicBezTo>
                  <a:pt x="4130727" y="456222"/>
                  <a:pt x="4131109" y="460032"/>
                  <a:pt x="4132633" y="462126"/>
                </a:cubicBezTo>
                <a:cubicBezTo>
                  <a:pt x="4142729" y="475081"/>
                  <a:pt x="4143491" y="488607"/>
                  <a:pt x="4145205" y="505182"/>
                </a:cubicBezTo>
                <a:cubicBezTo>
                  <a:pt x="4147683" y="528615"/>
                  <a:pt x="4145967" y="550141"/>
                  <a:pt x="4141777" y="571860"/>
                </a:cubicBezTo>
                <a:cubicBezTo>
                  <a:pt x="4138729" y="587672"/>
                  <a:pt x="4132443" y="603673"/>
                  <a:pt x="4124440" y="617772"/>
                </a:cubicBezTo>
                <a:cubicBezTo>
                  <a:pt x="4113200" y="637392"/>
                  <a:pt x="4108820" y="656255"/>
                  <a:pt x="4123678" y="674923"/>
                </a:cubicBezTo>
                <a:cubicBezTo>
                  <a:pt x="4139491" y="695116"/>
                  <a:pt x="4133967" y="717977"/>
                  <a:pt x="4134537" y="740268"/>
                </a:cubicBezTo>
                <a:cubicBezTo>
                  <a:pt x="4134729" y="749982"/>
                  <a:pt x="4134347" y="760270"/>
                  <a:pt x="4136823" y="769605"/>
                </a:cubicBezTo>
                <a:cubicBezTo>
                  <a:pt x="4143873" y="796655"/>
                  <a:pt x="4154541" y="822756"/>
                  <a:pt x="4159303" y="850189"/>
                </a:cubicBezTo>
                <a:cubicBezTo>
                  <a:pt x="4161970" y="865430"/>
                  <a:pt x="4157207" y="882384"/>
                  <a:pt x="4153779" y="898198"/>
                </a:cubicBezTo>
                <a:cubicBezTo>
                  <a:pt x="4150159" y="914200"/>
                  <a:pt x="4144635" y="930011"/>
                  <a:pt x="4138919" y="945444"/>
                </a:cubicBezTo>
                <a:cubicBezTo>
                  <a:pt x="4135109" y="955920"/>
                  <a:pt x="4131489" y="967350"/>
                  <a:pt x="4124630" y="975733"/>
                </a:cubicBezTo>
                <a:cubicBezTo>
                  <a:pt x="4109010" y="994785"/>
                  <a:pt x="4106342" y="1014406"/>
                  <a:pt x="4114534" y="1036887"/>
                </a:cubicBezTo>
                <a:cubicBezTo>
                  <a:pt x="4115868" y="1040315"/>
                  <a:pt x="4115868" y="1044315"/>
                  <a:pt x="4116058" y="1048125"/>
                </a:cubicBezTo>
                <a:cubicBezTo>
                  <a:pt x="4120058" y="1109091"/>
                  <a:pt x="4122536" y="1170051"/>
                  <a:pt x="4128632" y="1230633"/>
                </a:cubicBezTo>
                <a:cubicBezTo>
                  <a:pt x="4131109" y="1255206"/>
                  <a:pt x="4141967" y="1278829"/>
                  <a:pt x="4148825" y="1303024"/>
                </a:cubicBezTo>
                <a:cubicBezTo>
                  <a:pt x="4150159" y="1307978"/>
                  <a:pt x="4152255" y="1313504"/>
                  <a:pt x="4151301" y="1318456"/>
                </a:cubicBezTo>
                <a:cubicBezTo>
                  <a:pt x="4141777" y="1372368"/>
                  <a:pt x="4155683" y="1422854"/>
                  <a:pt x="4173972" y="1472575"/>
                </a:cubicBezTo>
                <a:cubicBezTo>
                  <a:pt x="4175878" y="1477717"/>
                  <a:pt x="4175306" y="1484004"/>
                  <a:pt x="4174924" y="1489720"/>
                </a:cubicBezTo>
                <a:cubicBezTo>
                  <a:pt x="4173592" y="1505724"/>
                  <a:pt x="4166924" y="1523059"/>
                  <a:pt x="4170924" y="1537537"/>
                </a:cubicBezTo>
                <a:cubicBezTo>
                  <a:pt x="4181974" y="1576019"/>
                  <a:pt x="4195309" y="1614120"/>
                  <a:pt x="4212073" y="1650317"/>
                </a:cubicBezTo>
                <a:cubicBezTo>
                  <a:pt x="4229028" y="1687086"/>
                  <a:pt x="4243316" y="1721185"/>
                  <a:pt x="4226173" y="1763287"/>
                </a:cubicBezTo>
                <a:cubicBezTo>
                  <a:pt x="4218932" y="1781194"/>
                  <a:pt x="4224076" y="1804816"/>
                  <a:pt x="4225981" y="1825393"/>
                </a:cubicBezTo>
                <a:cubicBezTo>
                  <a:pt x="4227504" y="1840441"/>
                  <a:pt x="4236078" y="1854920"/>
                  <a:pt x="4236078" y="1869780"/>
                </a:cubicBezTo>
                <a:cubicBezTo>
                  <a:pt x="4236078" y="1909408"/>
                  <a:pt x="4246174" y="1944649"/>
                  <a:pt x="4266749" y="1978940"/>
                </a:cubicBezTo>
                <a:cubicBezTo>
                  <a:pt x="4274749" y="1992279"/>
                  <a:pt x="4269416" y="2013043"/>
                  <a:pt x="4271512" y="2030378"/>
                </a:cubicBezTo>
                <a:cubicBezTo>
                  <a:pt x="4273987" y="2048668"/>
                  <a:pt x="4276274" y="2067525"/>
                  <a:pt x="4281800" y="2085054"/>
                </a:cubicBezTo>
                <a:cubicBezTo>
                  <a:pt x="4296278" y="2130393"/>
                  <a:pt x="4312661" y="2175163"/>
                  <a:pt x="4327901" y="2220312"/>
                </a:cubicBezTo>
                <a:cubicBezTo>
                  <a:pt x="4340476" y="2257459"/>
                  <a:pt x="4330569" y="2294039"/>
                  <a:pt x="4325236" y="2330806"/>
                </a:cubicBezTo>
                <a:cubicBezTo>
                  <a:pt x="4321805" y="2353859"/>
                  <a:pt x="4313613" y="2375383"/>
                  <a:pt x="4325807" y="2401292"/>
                </a:cubicBezTo>
                <a:cubicBezTo>
                  <a:pt x="4337427" y="2426059"/>
                  <a:pt x="4334759" y="2457492"/>
                  <a:pt x="4341047" y="2485307"/>
                </a:cubicBezTo>
                <a:cubicBezTo>
                  <a:pt x="4346380" y="2508742"/>
                  <a:pt x="4354954" y="2531409"/>
                  <a:pt x="4363336" y="2554079"/>
                </a:cubicBezTo>
                <a:cubicBezTo>
                  <a:pt x="4374768" y="2584942"/>
                  <a:pt x="4386767" y="2615421"/>
                  <a:pt x="4381054" y="2649143"/>
                </a:cubicBezTo>
                <a:cubicBezTo>
                  <a:pt x="4374575" y="2687436"/>
                  <a:pt x="4398960" y="2713723"/>
                  <a:pt x="4415154" y="2743826"/>
                </a:cubicBezTo>
                <a:cubicBezTo>
                  <a:pt x="4426202" y="2764590"/>
                  <a:pt x="4434395" y="2787259"/>
                  <a:pt x="4441254" y="2809930"/>
                </a:cubicBezTo>
                <a:cubicBezTo>
                  <a:pt x="4450207" y="2840219"/>
                  <a:pt x="4455542" y="2871462"/>
                  <a:pt x="4464304" y="2901943"/>
                </a:cubicBezTo>
                <a:cubicBezTo>
                  <a:pt x="4477448" y="2948047"/>
                  <a:pt x="4487736" y="2994722"/>
                  <a:pt x="4480497" y="3042728"/>
                </a:cubicBezTo>
                <a:cubicBezTo>
                  <a:pt x="4477259" y="3064827"/>
                  <a:pt x="4477448" y="3085403"/>
                  <a:pt x="4482212" y="3107500"/>
                </a:cubicBezTo>
                <a:cubicBezTo>
                  <a:pt x="4490023" y="3143695"/>
                  <a:pt x="4490976" y="3180844"/>
                  <a:pt x="4520122" y="3209993"/>
                </a:cubicBezTo>
                <a:cubicBezTo>
                  <a:pt x="4530410" y="3220280"/>
                  <a:pt x="4533076" y="3238758"/>
                  <a:pt x="4538410" y="3253809"/>
                </a:cubicBezTo>
                <a:cubicBezTo>
                  <a:pt x="4544699" y="3271145"/>
                  <a:pt x="4541459" y="3283908"/>
                  <a:pt x="4523170" y="3293244"/>
                </a:cubicBezTo>
                <a:cubicBezTo>
                  <a:pt x="4514979" y="3297434"/>
                  <a:pt x="4506978" y="3309437"/>
                  <a:pt x="4505643" y="3318771"/>
                </a:cubicBezTo>
                <a:cubicBezTo>
                  <a:pt x="4501643" y="3346776"/>
                  <a:pt x="4507549" y="3372495"/>
                  <a:pt x="4520504" y="3399546"/>
                </a:cubicBezTo>
                <a:cubicBezTo>
                  <a:pt x="4532697" y="3424883"/>
                  <a:pt x="4531362" y="3456508"/>
                  <a:pt x="4536124" y="3485275"/>
                </a:cubicBezTo>
                <a:cubicBezTo>
                  <a:pt x="4539554" y="3505657"/>
                  <a:pt x="4546602" y="3526042"/>
                  <a:pt x="4546602" y="3546617"/>
                </a:cubicBezTo>
                <a:cubicBezTo>
                  <a:pt x="4546602" y="3572146"/>
                  <a:pt x="4540506" y="3597482"/>
                  <a:pt x="4538221" y="3623201"/>
                </a:cubicBezTo>
                <a:cubicBezTo>
                  <a:pt x="4536316" y="3643204"/>
                  <a:pt x="4537079" y="3663589"/>
                  <a:pt x="4534792" y="3683591"/>
                </a:cubicBezTo>
                <a:cubicBezTo>
                  <a:pt x="4533076" y="3699976"/>
                  <a:pt x="4528696" y="3716168"/>
                  <a:pt x="4525077" y="3732361"/>
                </a:cubicBezTo>
                <a:cubicBezTo>
                  <a:pt x="4523742" y="3738267"/>
                  <a:pt x="4518597" y="3744173"/>
                  <a:pt x="4519359" y="3749506"/>
                </a:cubicBezTo>
                <a:cubicBezTo>
                  <a:pt x="4527552" y="3802467"/>
                  <a:pt x="4490976" y="3840569"/>
                  <a:pt x="4474782" y="3885338"/>
                </a:cubicBezTo>
                <a:cubicBezTo>
                  <a:pt x="4457636" y="3932394"/>
                  <a:pt x="4431347" y="3977925"/>
                  <a:pt x="4439157" y="4030503"/>
                </a:cubicBezTo>
                <a:cubicBezTo>
                  <a:pt x="4443919" y="4062318"/>
                  <a:pt x="4454971" y="4092989"/>
                  <a:pt x="4461639" y="4124614"/>
                </a:cubicBezTo>
                <a:cubicBezTo>
                  <a:pt x="4463924" y="4135854"/>
                  <a:pt x="4463542" y="4148427"/>
                  <a:pt x="4461256" y="4159667"/>
                </a:cubicBezTo>
                <a:cubicBezTo>
                  <a:pt x="4450777" y="4213961"/>
                  <a:pt x="4449253" y="4267493"/>
                  <a:pt x="4466400" y="4320837"/>
                </a:cubicBezTo>
                <a:cubicBezTo>
                  <a:pt x="4469259" y="4329979"/>
                  <a:pt x="4471924" y="4339695"/>
                  <a:pt x="4471924" y="4349222"/>
                </a:cubicBezTo>
                <a:cubicBezTo>
                  <a:pt x="4471924" y="4401419"/>
                  <a:pt x="4467924" y="4452665"/>
                  <a:pt x="4449253" y="4502579"/>
                </a:cubicBezTo>
                <a:cubicBezTo>
                  <a:pt x="4442967" y="4519343"/>
                  <a:pt x="4446967" y="4539728"/>
                  <a:pt x="4445443" y="4558207"/>
                </a:cubicBezTo>
                <a:cubicBezTo>
                  <a:pt x="4444111" y="4575351"/>
                  <a:pt x="4443539" y="4592878"/>
                  <a:pt x="4439157" y="4609452"/>
                </a:cubicBezTo>
                <a:cubicBezTo>
                  <a:pt x="4432681" y="4633647"/>
                  <a:pt x="4431919" y="4656126"/>
                  <a:pt x="4437633" y="4681083"/>
                </a:cubicBezTo>
                <a:cubicBezTo>
                  <a:pt x="4442967" y="4704895"/>
                  <a:pt x="4440301" y="4730614"/>
                  <a:pt x="4440491" y="4755381"/>
                </a:cubicBezTo>
                <a:cubicBezTo>
                  <a:pt x="4440681" y="4783004"/>
                  <a:pt x="4440871" y="4810627"/>
                  <a:pt x="4439919" y="4838250"/>
                </a:cubicBezTo>
                <a:cubicBezTo>
                  <a:pt x="4439539" y="4849300"/>
                  <a:pt x="4431919" y="4861873"/>
                  <a:pt x="4434967" y="4871019"/>
                </a:cubicBezTo>
                <a:cubicBezTo>
                  <a:pt x="4445254" y="4900546"/>
                  <a:pt x="4432872" y="4930075"/>
                  <a:pt x="4438395" y="4959602"/>
                </a:cubicBezTo>
                <a:cubicBezTo>
                  <a:pt x="4441254" y="4974082"/>
                  <a:pt x="4433444" y="4990465"/>
                  <a:pt x="4432681" y="5006086"/>
                </a:cubicBezTo>
                <a:cubicBezTo>
                  <a:pt x="4431347" y="5031614"/>
                  <a:pt x="4431919" y="5057141"/>
                  <a:pt x="4431537" y="5082670"/>
                </a:cubicBezTo>
                <a:cubicBezTo>
                  <a:pt x="4431347" y="5091052"/>
                  <a:pt x="4430585" y="5099245"/>
                  <a:pt x="4430202" y="5107627"/>
                </a:cubicBezTo>
                <a:cubicBezTo>
                  <a:pt x="4429823" y="5115057"/>
                  <a:pt x="4428108" y="5122867"/>
                  <a:pt x="4429440" y="5129916"/>
                </a:cubicBezTo>
                <a:cubicBezTo>
                  <a:pt x="4434205" y="5155445"/>
                  <a:pt x="4442016" y="5180591"/>
                  <a:pt x="4445063" y="5206308"/>
                </a:cubicBezTo>
                <a:cubicBezTo>
                  <a:pt x="4447729" y="5228597"/>
                  <a:pt x="4444111" y="5251650"/>
                  <a:pt x="4446015" y="5274129"/>
                </a:cubicBezTo>
                <a:cubicBezTo>
                  <a:pt x="4449253" y="5313754"/>
                  <a:pt x="4454971" y="5353379"/>
                  <a:pt x="4458589" y="5393005"/>
                </a:cubicBezTo>
                <a:cubicBezTo>
                  <a:pt x="4459351" y="5401579"/>
                  <a:pt x="4454587" y="5410531"/>
                  <a:pt x="4454207" y="5419295"/>
                </a:cubicBezTo>
                <a:cubicBezTo>
                  <a:pt x="4453255" y="5446728"/>
                  <a:pt x="4453063" y="5474161"/>
                  <a:pt x="4452493" y="5501594"/>
                </a:cubicBezTo>
                <a:cubicBezTo>
                  <a:pt x="4452301" y="5517215"/>
                  <a:pt x="4452873" y="5533027"/>
                  <a:pt x="4451160" y="5548460"/>
                </a:cubicBezTo>
                <a:cubicBezTo>
                  <a:pt x="4448873" y="5568842"/>
                  <a:pt x="4445443" y="5587321"/>
                  <a:pt x="4460304" y="5606372"/>
                </a:cubicBezTo>
                <a:cubicBezTo>
                  <a:pt x="4483354" y="5635711"/>
                  <a:pt x="4474400" y="5673050"/>
                  <a:pt x="4479734" y="5706959"/>
                </a:cubicBezTo>
                <a:cubicBezTo>
                  <a:pt x="4481069" y="5715723"/>
                  <a:pt x="4481259" y="5724678"/>
                  <a:pt x="4482782" y="5733440"/>
                </a:cubicBezTo>
                <a:cubicBezTo>
                  <a:pt x="4485641" y="5749634"/>
                  <a:pt x="4488879" y="5765635"/>
                  <a:pt x="4492119" y="5781830"/>
                </a:cubicBezTo>
                <a:cubicBezTo>
                  <a:pt x="4492690" y="5784686"/>
                  <a:pt x="4492881" y="5787924"/>
                  <a:pt x="4493834" y="5790592"/>
                </a:cubicBezTo>
                <a:cubicBezTo>
                  <a:pt x="4501833" y="5815169"/>
                  <a:pt x="4510977" y="5839361"/>
                  <a:pt x="4517455" y="5864318"/>
                </a:cubicBezTo>
                <a:cubicBezTo>
                  <a:pt x="4520695" y="5876511"/>
                  <a:pt x="4521076" y="5890037"/>
                  <a:pt x="4519359" y="5902610"/>
                </a:cubicBezTo>
                <a:cubicBezTo>
                  <a:pt x="4514407" y="5939377"/>
                  <a:pt x="4512311" y="5975764"/>
                  <a:pt x="4519551" y="6012723"/>
                </a:cubicBezTo>
                <a:cubicBezTo>
                  <a:pt x="4522408" y="6027392"/>
                  <a:pt x="4517645" y="6043776"/>
                  <a:pt x="4515931" y="6059397"/>
                </a:cubicBezTo>
                <a:cubicBezTo>
                  <a:pt x="4511360" y="6096736"/>
                  <a:pt x="4506405" y="6134075"/>
                  <a:pt x="4502025" y="6171605"/>
                </a:cubicBezTo>
                <a:cubicBezTo>
                  <a:pt x="4499358" y="6195037"/>
                  <a:pt x="4497833" y="6218660"/>
                  <a:pt x="4495167" y="6242093"/>
                </a:cubicBezTo>
                <a:cubicBezTo>
                  <a:pt x="4491927" y="6269144"/>
                  <a:pt x="4486975" y="6296005"/>
                  <a:pt x="4484306" y="6323058"/>
                </a:cubicBezTo>
                <a:cubicBezTo>
                  <a:pt x="4481259" y="6353919"/>
                  <a:pt x="4480688" y="6384972"/>
                  <a:pt x="4477448" y="6415833"/>
                </a:cubicBezTo>
                <a:cubicBezTo>
                  <a:pt x="4471162" y="6472225"/>
                  <a:pt x="4463733" y="6528424"/>
                  <a:pt x="4456683" y="6584812"/>
                </a:cubicBezTo>
                <a:cubicBezTo>
                  <a:pt x="4449825" y="6639488"/>
                  <a:pt x="4443729" y="6694164"/>
                  <a:pt x="4435157" y="6748458"/>
                </a:cubicBezTo>
                <a:cubicBezTo>
                  <a:pt x="4431537" y="6771319"/>
                  <a:pt x="4421630" y="6793035"/>
                  <a:pt x="4416106" y="6815516"/>
                </a:cubicBezTo>
                <a:lnTo>
                  <a:pt x="4406407" y="6858000"/>
                </a:lnTo>
                <a:lnTo>
                  <a:pt x="4234154" y="6858000"/>
                </a:lnTo>
                <a:lnTo>
                  <a:pt x="0" y="6858000"/>
                </a:lnTo>
                <a:lnTo>
                  <a:pt x="0" y="2"/>
                </a:lnTo>
                <a:lnTo>
                  <a:pt x="3741092" y="1"/>
                </a:lnTo>
                <a:lnTo>
                  <a:pt x="3743810" y="21486"/>
                </a:lnTo>
                <a:close/>
              </a:path>
            </a:pathLst>
          </a:custGeom>
          <a:effectLst/>
        </p:spPr>
      </p:pic>
      <p:grpSp>
        <p:nvGrpSpPr>
          <p:cNvPr id="15" name="Group 14">
            <a:extLst>
              <a:ext uri="{FF2B5EF4-FFF2-40B4-BE49-F238E27FC236}">
                <a16:creationId xmlns:a16="http://schemas.microsoft.com/office/drawing/2014/main" id="{54A1C8FD-E5B7-4BEC-A74A-A55FB8EA7C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72963" y="0"/>
            <a:ext cx="663180" cy="5143500"/>
            <a:chOff x="3697284" y="-1"/>
            <a:chExt cx="884241" cy="6858001"/>
          </a:xfrm>
          <a:effectLst>
            <a:outerShdw blurRad="381000" dist="152400" algn="l" rotWithShape="0">
              <a:prstClr val="black">
                <a:alpha val="10000"/>
              </a:prstClr>
            </a:outerShdw>
          </a:effectLst>
        </p:grpSpPr>
        <p:sp>
          <p:nvSpPr>
            <p:cNvPr id="16" name="Freeform: Shape 15">
              <a:extLst>
                <a:ext uri="{FF2B5EF4-FFF2-40B4-BE49-F238E27FC236}">
                  <a16:creationId xmlns:a16="http://schemas.microsoft.com/office/drawing/2014/main" id="{B20D202D-5E48-4B15-9AF5-71BED4FCFF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68D6A069-9380-4E59-A0DA-07053EE8E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TextBox 2">
            <a:extLst>
              <a:ext uri="{FF2B5EF4-FFF2-40B4-BE49-F238E27FC236}">
                <a16:creationId xmlns:a16="http://schemas.microsoft.com/office/drawing/2014/main" id="{DD11C1B7-BEE7-0DB9-AA6A-9AF3715ADCCF}"/>
              </a:ext>
            </a:extLst>
          </p:cNvPr>
          <p:cNvSpPr txBox="1"/>
          <p:nvPr/>
        </p:nvSpPr>
        <p:spPr>
          <a:xfrm>
            <a:off x="3899271" y="1898553"/>
            <a:ext cx="5118551" cy="3114463"/>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sz="2000" dirty="0">
                <a:solidFill>
                  <a:schemeClr val="bg1">
                    <a:alpha val="80000"/>
                  </a:schemeClr>
                </a:solidFill>
              </a:rPr>
              <a:t>Lower adoption friction</a:t>
            </a:r>
          </a:p>
          <a:p>
            <a:pPr marL="285750" indent="-228600">
              <a:lnSpc>
                <a:spcPct val="90000"/>
              </a:lnSpc>
              <a:spcAft>
                <a:spcPts val="600"/>
              </a:spcAft>
              <a:buFont typeface="Arial" panose="020B0604020202020204" pitchFamily="34" charset="0"/>
              <a:buChar char="•"/>
            </a:pPr>
            <a:r>
              <a:rPr lang="en-US" sz="2000" dirty="0">
                <a:solidFill>
                  <a:schemeClr val="bg1">
                    <a:alpha val="80000"/>
                  </a:schemeClr>
                </a:solidFill>
              </a:rPr>
              <a:t>Accelerates and amplifies data</a:t>
            </a:r>
          </a:p>
          <a:p>
            <a:pPr marL="285750" indent="-228600">
              <a:lnSpc>
                <a:spcPct val="90000"/>
              </a:lnSpc>
              <a:spcAft>
                <a:spcPts val="600"/>
              </a:spcAft>
              <a:buFont typeface="Arial" panose="020B0604020202020204" pitchFamily="34" charset="0"/>
              <a:buChar char="•"/>
            </a:pPr>
            <a:r>
              <a:rPr lang="en-US" sz="2000" dirty="0">
                <a:solidFill>
                  <a:schemeClr val="bg1">
                    <a:alpha val="80000"/>
                  </a:schemeClr>
                </a:solidFill>
              </a:rPr>
              <a:t>Introduces bias risk</a:t>
            </a:r>
          </a:p>
          <a:p>
            <a:pPr marL="285750" indent="-228600">
              <a:lnSpc>
                <a:spcPct val="90000"/>
              </a:lnSpc>
              <a:spcAft>
                <a:spcPts val="600"/>
              </a:spcAft>
              <a:buFont typeface="Arial" panose="020B0604020202020204" pitchFamily="34" charset="0"/>
              <a:buChar char="•"/>
            </a:pPr>
            <a:r>
              <a:rPr lang="en-US" sz="2000" dirty="0">
                <a:solidFill>
                  <a:schemeClr val="bg1">
                    <a:alpha val="80000"/>
                  </a:schemeClr>
                </a:solidFill>
              </a:rPr>
              <a:t>introduces hallucination risk</a:t>
            </a:r>
          </a:p>
          <a:p>
            <a:pPr marL="285750" indent="-228600">
              <a:lnSpc>
                <a:spcPct val="90000"/>
              </a:lnSpc>
              <a:spcAft>
                <a:spcPts val="600"/>
              </a:spcAft>
              <a:buFont typeface="Arial" panose="020B0604020202020204" pitchFamily="34" charset="0"/>
              <a:buChar char="•"/>
            </a:pPr>
            <a:r>
              <a:rPr lang="en-US" sz="2000" dirty="0">
                <a:solidFill>
                  <a:schemeClr val="bg1">
                    <a:alpha val="80000"/>
                  </a:schemeClr>
                </a:solidFill>
              </a:rPr>
              <a:t>Introduces decision making risk</a:t>
            </a:r>
          </a:p>
          <a:p>
            <a:pPr marL="57150">
              <a:lnSpc>
                <a:spcPct val="90000"/>
              </a:lnSpc>
              <a:spcAft>
                <a:spcPts val="600"/>
              </a:spcAft>
            </a:pPr>
            <a:endParaRPr lang="en-US" dirty="0">
              <a:solidFill>
                <a:schemeClr val="bg1">
                  <a:alpha val="80000"/>
                </a:schemeClr>
              </a:solidFill>
            </a:endParaRPr>
          </a:p>
        </p:txBody>
      </p:sp>
    </p:spTree>
    <p:extLst>
      <p:ext uri="{BB962C8B-B14F-4D97-AF65-F5344CB8AC3E}">
        <p14:creationId xmlns:p14="http://schemas.microsoft.com/office/powerpoint/2010/main" val="3858647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5DDA233-4505-C9F9-88AB-F7546F7754B6}"/>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B3C332A8-9EB3-FE14-7BED-CE04ACB14099}"/>
              </a:ext>
            </a:extLst>
          </p:cNvPr>
          <p:cNvSpPr/>
          <p:nvPr/>
        </p:nvSpPr>
        <p:spPr>
          <a:xfrm>
            <a:off x="445225" y="285580"/>
            <a:ext cx="8183880" cy="480061"/>
          </a:xfrm>
          <a:prstGeom prst="rect">
            <a:avLst/>
          </a:prstGeom>
        </p:spPr>
        <p:txBody>
          <a:bodyPr vert="horz" lIns="91440" tIns="45720" rIns="91440" bIns="45720" rtlCol="0" anchor="ctr">
            <a:noAutofit/>
          </a:bodyPr>
          <a:lstStyle/>
          <a:p>
            <a:pPr marL="0" indent="0" algn="ctr">
              <a:lnSpc>
                <a:spcPct val="90000"/>
              </a:lnSpc>
              <a:spcBef>
                <a:spcPct val="0"/>
              </a:spcBef>
              <a:spcAft>
                <a:spcPts val="600"/>
              </a:spcAft>
            </a:pPr>
            <a:r>
              <a:rPr lang="en-US" sz="4800" b="1">
                <a:latin typeface="+mj-lt"/>
                <a:ea typeface="+mj-ea"/>
                <a:cs typeface="+mj-cs"/>
              </a:rPr>
              <a:t>The Hard Truth</a:t>
            </a:r>
            <a:endParaRPr lang="en-US" sz="4800">
              <a:latin typeface="+mj-lt"/>
              <a:ea typeface="+mj-ea"/>
              <a:cs typeface="+mj-cs"/>
            </a:endParaRPr>
          </a:p>
        </p:txBody>
      </p:sp>
      <p:sp>
        <p:nvSpPr>
          <p:cNvPr id="5" name="TextBox 4">
            <a:extLst>
              <a:ext uri="{FF2B5EF4-FFF2-40B4-BE49-F238E27FC236}">
                <a16:creationId xmlns:a16="http://schemas.microsoft.com/office/drawing/2014/main" id="{74863925-8706-B094-5798-DAD2C4629EF9}"/>
              </a:ext>
            </a:extLst>
          </p:cNvPr>
          <p:cNvSpPr txBox="1"/>
          <p:nvPr/>
        </p:nvSpPr>
        <p:spPr>
          <a:xfrm>
            <a:off x="1077844" y="1663809"/>
            <a:ext cx="7315199" cy="1815882"/>
          </a:xfrm>
          <a:prstGeom prst="rect">
            <a:avLst/>
          </a:prstGeom>
          <a:noFill/>
        </p:spPr>
        <p:txBody>
          <a:bodyPr wrap="square">
            <a:spAutoFit/>
          </a:bodyPr>
          <a:lstStyle/>
          <a:p>
            <a:r>
              <a:rPr lang="en-US" sz="2800"/>
              <a:t>AI is often moving faster than governance.</a:t>
            </a:r>
          </a:p>
          <a:p>
            <a:r>
              <a:rPr lang="en-US" sz="2800"/>
              <a:t>That’s not a user failure.</a:t>
            </a:r>
            <a:br>
              <a:rPr lang="en-US" sz="2800"/>
            </a:br>
            <a:r>
              <a:rPr lang="en-US" sz="2800"/>
              <a:t>Our job is to re-assert authority, visibility, and protection and still promote progress.</a:t>
            </a:r>
          </a:p>
        </p:txBody>
      </p:sp>
    </p:spTree>
    <p:extLst>
      <p:ext uri="{BB962C8B-B14F-4D97-AF65-F5344CB8AC3E}">
        <p14:creationId xmlns:p14="http://schemas.microsoft.com/office/powerpoint/2010/main" val="281602939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DCD64D8-B7CA-F011-6A9E-952F8FBBF73E}"/>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FCEBFED6-A668-40D6-A320-CC9D7B104BC9}"/>
              </a:ext>
            </a:extLst>
          </p:cNvPr>
          <p:cNvPicPr>
            <a:picLocks noChangeAspect="1"/>
          </p:cNvPicPr>
          <p:nvPr/>
        </p:nvPicPr>
        <p:blipFill>
          <a:blip r:embed="rId3"/>
          <a:stretch>
            <a:fillRect/>
          </a:stretch>
        </p:blipFill>
        <p:spPr>
          <a:xfrm>
            <a:off x="61275" y="144777"/>
            <a:ext cx="9164326" cy="4998723"/>
          </a:xfrm>
          <a:prstGeom prst="rect">
            <a:avLst/>
          </a:prstGeom>
        </p:spPr>
      </p:pic>
      <p:sp>
        <p:nvSpPr>
          <p:cNvPr id="2" name="Text 0">
            <a:extLst>
              <a:ext uri="{FF2B5EF4-FFF2-40B4-BE49-F238E27FC236}">
                <a16:creationId xmlns:a16="http://schemas.microsoft.com/office/drawing/2014/main" id="{371BBCFC-EC7A-1417-2A15-1E9397D655DF}"/>
              </a:ext>
            </a:extLst>
          </p:cNvPr>
          <p:cNvSpPr/>
          <p:nvPr/>
        </p:nvSpPr>
        <p:spPr>
          <a:xfrm>
            <a:off x="404888" y="387056"/>
            <a:ext cx="8443414" cy="480061"/>
          </a:xfrm>
          <a:prstGeom prst="rect">
            <a:avLst/>
          </a:prstGeom>
        </p:spPr>
        <p:txBody>
          <a:bodyPr vert="horz" lIns="91440" tIns="45720" rIns="91440" bIns="45720" rtlCol="0" anchor="ctr">
            <a:noAutofit/>
          </a:bodyPr>
          <a:lstStyle/>
          <a:p>
            <a:pPr marL="0" indent="0" algn="ctr">
              <a:lnSpc>
                <a:spcPct val="90000"/>
              </a:lnSpc>
              <a:spcBef>
                <a:spcPct val="0"/>
              </a:spcBef>
              <a:spcAft>
                <a:spcPts val="600"/>
              </a:spcAft>
            </a:pPr>
            <a:r>
              <a:rPr lang="en-US" sz="4800" b="1">
                <a:latin typeface="+mj-lt"/>
                <a:ea typeface="+mj-ea"/>
                <a:cs typeface="+mj-cs"/>
              </a:rPr>
              <a:t>Shadow AI Realities</a:t>
            </a:r>
            <a:endParaRPr lang="en-US" sz="4800">
              <a:latin typeface="+mj-lt"/>
              <a:ea typeface="+mj-ea"/>
              <a:cs typeface="+mj-cs"/>
            </a:endParaRPr>
          </a:p>
        </p:txBody>
      </p:sp>
    </p:spTree>
    <p:extLst>
      <p:ext uri="{BB962C8B-B14F-4D97-AF65-F5344CB8AC3E}">
        <p14:creationId xmlns:p14="http://schemas.microsoft.com/office/powerpoint/2010/main" val="60060224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9FFFFD7-D33B-B321-0403-03C6F9C03E99}"/>
            </a:ext>
          </a:extLst>
        </p:cNvPr>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C11B9131-67ED-8DFF-39A5-C833FA4AF7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erson standing on a ledge looking at a room with people in the background&#10;&#10;AI-generated content may be incorrect.">
            <a:extLst>
              <a:ext uri="{FF2B5EF4-FFF2-40B4-BE49-F238E27FC236}">
                <a16:creationId xmlns:a16="http://schemas.microsoft.com/office/drawing/2014/main" id="{15819400-2122-C619-4B9C-8ADB35B78E9B}"/>
              </a:ext>
            </a:extLst>
          </p:cNvPr>
          <p:cNvPicPr>
            <a:picLocks noChangeAspect="1"/>
          </p:cNvPicPr>
          <p:nvPr/>
        </p:nvPicPr>
        <p:blipFill>
          <a:blip r:embed="rId3"/>
          <a:srcRect t="9091" r="10370" b="-1"/>
          <a:stretch>
            <a:fillRect/>
          </a:stretch>
        </p:blipFill>
        <p:spPr>
          <a:xfrm>
            <a:off x="2642616" y="10"/>
            <a:ext cx="6501384" cy="5143490"/>
          </a:xfrm>
          <a:prstGeom prst="rect">
            <a:avLst/>
          </a:prstGeom>
        </p:spPr>
      </p:pic>
      <p:sp>
        <p:nvSpPr>
          <p:cNvPr id="32" name="Rectangle 31">
            <a:extLst>
              <a:ext uri="{FF2B5EF4-FFF2-40B4-BE49-F238E27FC236}">
                <a16:creationId xmlns:a16="http://schemas.microsoft.com/office/drawing/2014/main" id="{DF7F14E5-7EB1-EFD6-E78E-8FB17B03AC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004404" cy="51435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0">
            <a:extLst>
              <a:ext uri="{FF2B5EF4-FFF2-40B4-BE49-F238E27FC236}">
                <a16:creationId xmlns:a16="http://schemas.microsoft.com/office/drawing/2014/main" id="{A9311069-AF5D-B74B-9CA0-8F9B12965B0F}"/>
              </a:ext>
            </a:extLst>
          </p:cNvPr>
          <p:cNvSpPr/>
          <p:nvPr/>
        </p:nvSpPr>
        <p:spPr>
          <a:xfrm>
            <a:off x="358485" y="841772"/>
            <a:ext cx="2625038" cy="240310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600" b="1" dirty="0">
                <a:solidFill>
                  <a:schemeClr val="bg1"/>
                </a:solidFill>
                <a:latin typeface="+mj-lt"/>
                <a:ea typeface="+mj-ea"/>
                <a:cs typeface="+mj-cs"/>
              </a:rPr>
              <a:t>Where and Who</a:t>
            </a:r>
            <a:endParaRPr lang="en-US" sz="3600" dirty="0">
              <a:solidFill>
                <a:schemeClr val="bg1"/>
              </a:solidFill>
              <a:latin typeface="+mj-lt"/>
              <a:ea typeface="+mj-ea"/>
              <a:cs typeface="+mj-cs"/>
            </a:endParaRPr>
          </a:p>
        </p:txBody>
      </p:sp>
      <p:sp>
        <p:nvSpPr>
          <p:cNvPr id="5" name="TextBox 4">
            <a:extLst>
              <a:ext uri="{FF2B5EF4-FFF2-40B4-BE49-F238E27FC236}">
                <a16:creationId xmlns:a16="http://schemas.microsoft.com/office/drawing/2014/main" id="{61F27C01-3878-E832-F96C-37B02523ABEE}"/>
              </a:ext>
            </a:extLst>
          </p:cNvPr>
          <p:cNvSpPr txBox="1"/>
          <p:nvPr/>
        </p:nvSpPr>
        <p:spPr>
          <a:xfrm>
            <a:off x="358485" y="3654691"/>
            <a:ext cx="3017519" cy="906106"/>
          </a:xfrm>
          <a:prstGeom prst="rect">
            <a:avLst/>
          </a:prstGeom>
        </p:spPr>
        <p:txBody>
          <a:bodyPr vert="horz" lIns="91440" tIns="45720" rIns="91440" bIns="45720" rtlCol="0">
            <a:normAutofit/>
          </a:bodyPr>
          <a:lstStyle/>
          <a:p>
            <a:pPr>
              <a:lnSpc>
                <a:spcPct val="90000"/>
              </a:lnSpc>
              <a:spcBef>
                <a:spcPts val="1000"/>
              </a:spcBef>
            </a:pPr>
            <a:endParaRPr lang="en-US" sz="1500" dirty="0">
              <a:solidFill>
                <a:schemeClr val="bg1"/>
              </a:solidFill>
            </a:endParaRPr>
          </a:p>
        </p:txBody>
      </p:sp>
      <p:sp>
        <p:nvSpPr>
          <p:cNvPr id="33" name="Rectangle 32">
            <a:extLst>
              <a:ext uri="{FF2B5EF4-FFF2-40B4-BE49-F238E27FC236}">
                <a16:creationId xmlns:a16="http://schemas.microsoft.com/office/drawing/2014/main" id="{B584A6A0-674A-EAD1-36A0-FAA6A902D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7" name="Rectangle 26">
            <a:extLst>
              <a:ext uri="{FF2B5EF4-FFF2-40B4-BE49-F238E27FC236}">
                <a16:creationId xmlns:a16="http://schemas.microsoft.com/office/drawing/2014/main" id="{DF78A781-8DDE-21F5-D468-8E3C16650B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CA9BD3C9-887A-FDD2-49B3-8A142331277E}"/>
              </a:ext>
            </a:extLst>
          </p:cNvPr>
          <p:cNvSpPr/>
          <p:nvPr/>
        </p:nvSpPr>
        <p:spPr>
          <a:xfrm>
            <a:off x="238193" y="386514"/>
            <a:ext cx="841572" cy="33986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084779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74D00E4-62BF-637F-B942-226CD2DBC9AD}"/>
            </a:ext>
          </a:extLst>
        </p:cNvPr>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id="{C3D6EC93-F369-413E-AA67-5D4104161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0">
            <a:extLst>
              <a:ext uri="{FF2B5EF4-FFF2-40B4-BE49-F238E27FC236}">
                <a16:creationId xmlns:a16="http://schemas.microsoft.com/office/drawing/2014/main" id="{7AED2CFF-89A3-66B2-67E5-8346443EA791}"/>
              </a:ext>
            </a:extLst>
          </p:cNvPr>
          <p:cNvSpPr/>
          <p:nvPr/>
        </p:nvSpPr>
        <p:spPr>
          <a:xfrm>
            <a:off x="580098" y="511123"/>
            <a:ext cx="3295650" cy="992579"/>
          </a:xfrm>
          <a:prstGeom prst="rect">
            <a:avLst/>
          </a:prstGeom>
        </p:spPr>
        <p:txBody>
          <a:bodyPr vert="horz" lIns="91440" tIns="45720" rIns="91440" bIns="45720" rtlCol="0" anchor="t">
            <a:normAutofit/>
          </a:bodyPr>
          <a:lstStyle/>
          <a:p>
            <a:pPr marL="0" indent="0">
              <a:lnSpc>
                <a:spcPct val="90000"/>
              </a:lnSpc>
              <a:spcBef>
                <a:spcPct val="0"/>
              </a:spcBef>
              <a:spcAft>
                <a:spcPts val="600"/>
              </a:spcAft>
            </a:pPr>
            <a:r>
              <a:rPr lang="en-US" sz="3000" b="1" dirty="0">
                <a:solidFill>
                  <a:schemeClr val="bg1"/>
                </a:solidFill>
                <a:latin typeface="+mj-lt"/>
                <a:ea typeface="+mj-ea"/>
                <a:cs typeface="+mj-cs"/>
              </a:rPr>
              <a:t>Shadow AI in Gaming</a:t>
            </a:r>
            <a:endParaRPr lang="en-US" sz="3000" dirty="0">
              <a:solidFill>
                <a:schemeClr val="bg1"/>
              </a:solidFill>
              <a:latin typeface="+mj-lt"/>
              <a:ea typeface="+mj-ea"/>
              <a:cs typeface="+mj-cs"/>
            </a:endParaRPr>
          </a:p>
        </p:txBody>
      </p:sp>
      <p:sp>
        <p:nvSpPr>
          <p:cNvPr id="3" name="TextBox 2">
            <a:extLst>
              <a:ext uri="{FF2B5EF4-FFF2-40B4-BE49-F238E27FC236}">
                <a16:creationId xmlns:a16="http://schemas.microsoft.com/office/drawing/2014/main" id="{4C6BC540-8241-9A5B-378B-7F09917F6EBD}"/>
              </a:ext>
            </a:extLst>
          </p:cNvPr>
          <p:cNvSpPr txBox="1"/>
          <p:nvPr/>
        </p:nvSpPr>
        <p:spPr>
          <a:xfrm>
            <a:off x="419376" y="1651182"/>
            <a:ext cx="3295650" cy="2981195"/>
          </a:xfrm>
          <a:prstGeom prst="rect">
            <a:avLst/>
          </a:prstGeom>
        </p:spPr>
        <p:txBody>
          <a:bodyPr vert="horz" lIns="91440" tIns="45720" rIns="91440" bIns="45720" rtlCol="0">
            <a:noAutofit/>
          </a:bodyPr>
          <a:lstStyle/>
          <a:p>
            <a:pPr marL="285750" indent="-228600">
              <a:lnSpc>
                <a:spcPct val="90000"/>
              </a:lnSpc>
              <a:spcAft>
                <a:spcPts val="600"/>
              </a:spcAft>
              <a:buFont typeface="Arial" panose="020B0604020202020204" pitchFamily="34" charset="0"/>
              <a:buChar char="•"/>
            </a:pPr>
            <a:r>
              <a:rPr lang="en-US" dirty="0">
                <a:solidFill>
                  <a:schemeClr val="bg1">
                    <a:alpha val="80000"/>
                  </a:schemeClr>
                </a:solidFill>
              </a:rPr>
              <a:t>Competitive landscape putting pressure on executives, marketing, and player development</a:t>
            </a:r>
          </a:p>
          <a:p>
            <a:pPr marL="285750" indent="-228600">
              <a:lnSpc>
                <a:spcPct val="90000"/>
              </a:lnSpc>
              <a:spcAft>
                <a:spcPts val="600"/>
              </a:spcAft>
              <a:buFont typeface="Arial" panose="020B0604020202020204" pitchFamily="34" charset="0"/>
              <a:buChar char="•"/>
            </a:pPr>
            <a:r>
              <a:rPr lang="en-US" dirty="0">
                <a:solidFill>
                  <a:schemeClr val="bg1">
                    <a:alpha val="80000"/>
                  </a:schemeClr>
                </a:solidFill>
              </a:rPr>
              <a:t>Developers under a deadline</a:t>
            </a:r>
          </a:p>
          <a:p>
            <a:pPr marL="285750" indent="-228600">
              <a:lnSpc>
                <a:spcPct val="90000"/>
              </a:lnSpc>
              <a:spcAft>
                <a:spcPts val="600"/>
              </a:spcAft>
              <a:buFont typeface="Arial" panose="020B0604020202020204" pitchFamily="34" charset="0"/>
              <a:buChar char="•"/>
            </a:pPr>
            <a:r>
              <a:rPr lang="en-US" dirty="0">
                <a:solidFill>
                  <a:schemeClr val="bg1">
                    <a:alpha val="80000"/>
                  </a:schemeClr>
                </a:solidFill>
              </a:rPr>
              <a:t>Marketing and PD analytics vendors rapidly injecting AI to existing applications</a:t>
            </a:r>
          </a:p>
        </p:txBody>
      </p:sp>
      <p:pic>
        <p:nvPicPr>
          <p:cNvPr id="11" name="Picture 10">
            <a:extLst>
              <a:ext uri="{FF2B5EF4-FFF2-40B4-BE49-F238E27FC236}">
                <a16:creationId xmlns:a16="http://schemas.microsoft.com/office/drawing/2014/main" id="{0F8748C5-1715-1896-33AB-CECAAEF00F01}"/>
              </a:ext>
            </a:extLst>
          </p:cNvPr>
          <p:cNvPicPr>
            <a:picLocks noChangeAspect="1"/>
          </p:cNvPicPr>
          <p:nvPr/>
        </p:nvPicPr>
        <p:blipFill>
          <a:blip r:embed="rId3"/>
          <a:srcRect t="20245" r="1" b="8405"/>
          <a:stretch>
            <a:fillRect/>
          </a:stretch>
        </p:blipFill>
        <p:spPr>
          <a:xfrm>
            <a:off x="4314144" y="10"/>
            <a:ext cx="4829856" cy="5143489"/>
          </a:xfrm>
          <a:custGeom>
            <a:avLst/>
            <a:gdLst/>
            <a:ahLst/>
            <a:cxnLst/>
            <a:rect l="l" t="t" r="r" b="b"/>
            <a:pathLst>
              <a:path w="643980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1"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2" y="528850"/>
                  <a:pt x="335479" y="536547"/>
                  <a:pt x="337867" y="544146"/>
                </a:cubicBezTo>
                <a:lnTo>
                  <a:pt x="340032" y="549926"/>
                </a:lnTo>
                <a:lnTo>
                  <a:pt x="340448" y="551717"/>
                </a:lnTo>
                <a:lnTo>
                  <a:pt x="346286" y="566616"/>
                </a:lnTo>
                <a:lnTo>
                  <a:pt x="346338" y="566754"/>
                </a:lnTo>
                <a:lnTo>
                  <a:pt x="352655" y="583595"/>
                </a:lnTo>
                <a:lnTo>
                  <a:pt x="359451" y="612658"/>
                </a:lnTo>
                <a:cubicBezTo>
                  <a:pt x="358988" y="604728"/>
                  <a:pt x="357231" y="597005"/>
                  <a:pt x="354829" y="589388"/>
                </a:cubicBezTo>
                <a:lnTo>
                  <a:pt x="352655" y="583595"/>
                </a:lnTo>
                <a:lnTo>
                  <a:pt x="352236" y="581804"/>
                </a:lnTo>
                <a:lnTo>
                  <a:pt x="346286" y="566616"/>
                </a:lnTo>
                <a:lnTo>
                  <a:pt x="340032" y="549926"/>
                </a:lnTo>
                <a:close/>
                <a:moveTo>
                  <a:pt x="384407" y="268794"/>
                </a:moveTo>
                <a:lnTo>
                  <a:pt x="387837" y="328017"/>
                </a:lnTo>
                <a:cubicBezTo>
                  <a:pt x="389527" y="318646"/>
                  <a:pt x="389932" y="309031"/>
                  <a:pt x="389283" y="299164"/>
                </a:cubicBezTo>
                <a:cubicBezTo>
                  <a:pt x="388634" y="289296"/>
                  <a:pt x="386932" y="279176"/>
                  <a:pt x="384407" y="268794"/>
                </a:cubicBezTo>
                <a:close/>
                <a:moveTo>
                  <a:pt x="66991" y="0"/>
                </a:moveTo>
                <a:lnTo>
                  <a:pt x="6439807" y="0"/>
                </a:lnTo>
                <a:lnTo>
                  <a:pt x="6439807" y="6857999"/>
                </a:lnTo>
                <a:lnTo>
                  <a:pt x="149318" y="6857999"/>
                </a:lnTo>
                <a:lnTo>
                  <a:pt x="149318" y="6857457"/>
                </a:lnTo>
                <a:lnTo>
                  <a:pt x="22079" y="6857457"/>
                </a:lnTo>
                <a:lnTo>
                  <a:pt x="26851" y="6796804"/>
                </a:lnTo>
                <a:cubicBezTo>
                  <a:pt x="32162" y="6777207"/>
                  <a:pt x="39591" y="6758011"/>
                  <a:pt x="44354" y="6738388"/>
                </a:cubicBezTo>
                <a:cubicBezTo>
                  <a:pt x="48736" y="6720103"/>
                  <a:pt x="58832" y="6702955"/>
                  <a:pt x="67214" y="6685617"/>
                </a:cubicBezTo>
                <a:cubicBezTo>
                  <a:pt x="83217" y="6652472"/>
                  <a:pt x="73120" y="6617036"/>
                  <a:pt x="77310" y="6583128"/>
                </a:cubicBezTo>
                <a:cubicBezTo>
                  <a:pt x="78646" y="6572269"/>
                  <a:pt x="80168" y="6561411"/>
                  <a:pt x="82837" y="6550742"/>
                </a:cubicBezTo>
                <a:cubicBezTo>
                  <a:pt x="89885" y="6521593"/>
                  <a:pt x="95981" y="6491874"/>
                  <a:pt x="105698" y="6463490"/>
                </a:cubicBezTo>
                <a:cubicBezTo>
                  <a:pt x="116555" y="6431292"/>
                  <a:pt x="131034" y="6400429"/>
                  <a:pt x="146085" y="6363664"/>
                </a:cubicBezTo>
                <a:cubicBezTo>
                  <a:pt x="142274" y="6350899"/>
                  <a:pt x="131986" y="6331277"/>
                  <a:pt x="131034" y="6311084"/>
                </a:cubicBezTo>
                <a:cubicBezTo>
                  <a:pt x="127795" y="6246121"/>
                  <a:pt x="145512" y="6185351"/>
                  <a:pt x="173519" y="6127247"/>
                </a:cubicBezTo>
                <a:cubicBezTo>
                  <a:pt x="181900" y="6109530"/>
                  <a:pt x="187424" y="6090477"/>
                  <a:pt x="195616" y="6072569"/>
                </a:cubicBezTo>
                <a:cubicBezTo>
                  <a:pt x="198472" y="6066284"/>
                  <a:pt x="204569" y="6058092"/>
                  <a:pt x="210287" y="6056948"/>
                </a:cubicBezTo>
                <a:cubicBezTo>
                  <a:pt x="243432" y="6050282"/>
                  <a:pt x="242862" y="6025515"/>
                  <a:pt x="244766" y="5999796"/>
                </a:cubicBezTo>
                <a:cubicBezTo>
                  <a:pt x="247051" y="5969124"/>
                  <a:pt x="252386" y="5938836"/>
                  <a:pt x="256958" y="5908355"/>
                </a:cubicBezTo>
                <a:cubicBezTo>
                  <a:pt x="257530" y="5904353"/>
                  <a:pt x="261530" y="5900735"/>
                  <a:pt x="264199" y="5897114"/>
                </a:cubicBezTo>
                <a:cubicBezTo>
                  <a:pt x="268199" y="5891590"/>
                  <a:pt x="274296" y="5886447"/>
                  <a:pt x="275818" y="5880348"/>
                </a:cubicBezTo>
                <a:cubicBezTo>
                  <a:pt x="283249" y="5849107"/>
                  <a:pt x="289535" y="5817674"/>
                  <a:pt x="296393" y="5786239"/>
                </a:cubicBezTo>
                <a:cubicBezTo>
                  <a:pt x="297919" y="5779191"/>
                  <a:pt x="299822" y="5771953"/>
                  <a:pt x="302870" y="5765474"/>
                </a:cubicBezTo>
                <a:cubicBezTo>
                  <a:pt x="305728" y="5759378"/>
                  <a:pt x="310682" y="5754234"/>
                  <a:pt x="313730" y="5748136"/>
                </a:cubicBezTo>
                <a:cubicBezTo>
                  <a:pt x="321921" y="5731564"/>
                  <a:pt x="329541" y="5714607"/>
                  <a:pt x="338685" y="5695178"/>
                </a:cubicBezTo>
                <a:cubicBezTo>
                  <a:pt x="321541" y="5684320"/>
                  <a:pt x="331258" y="5669647"/>
                  <a:pt x="339449" y="5651360"/>
                </a:cubicBezTo>
                <a:cubicBezTo>
                  <a:pt x="347831" y="5632691"/>
                  <a:pt x="350497" y="5611164"/>
                  <a:pt x="353546"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4" y="4893907"/>
                  <a:pt x="406697" y="4884572"/>
                </a:cubicBezTo>
                <a:cubicBezTo>
                  <a:pt x="399647" y="4857522"/>
                  <a:pt x="388978" y="4831420"/>
                  <a:pt x="384216" y="4803988"/>
                </a:cubicBezTo>
                <a:cubicBezTo>
                  <a:pt x="381551" y="4788747"/>
                  <a:pt x="386312" y="4771793"/>
                  <a:pt x="389741" y="4755980"/>
                </a:cubicBezTo>
                <a:cubicBezTo>
                  <a:pt x="393361"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1" y="4346201"/>
                  <a:pt x="391265" y="4340674"/>
                  <a:pt x="392218" y="4335722"/>
                </a:cubicBezTo>
                <a:cubicBezTo>
                  <a:pt x="401743" y="4281810"/>
                  <a:pt x="387837" y="4231324"/>
                  <a:pt x="369547" y="4181603"/>
                </a:cubicBezTo>
                <a:cubicBezTo>
                  <a:pt x="367642" y="4176461"/>
                  <a:pt x="368214" y="4170174"/>
                  <a:pt x="368595" y="4164458"/>
                </a:cubicBezTo>
                <a:cubicBezTo>
                  <a:pt x="369928" y="4148453"/>
                  <a:pt x="376597" y="4131119"/>
                  <a:pt x="372597" y="4116641"/>
                </a:cubicBezTo>
                <a:cubicBezTo>
                  <a:pt x="361545" y="4078159"/>
                  <a:pt x="348211" y="4040058"/>
                  <a:pt x="331447" y="4003861"/>
                </a:cubicBezTo>
                <a:cubicBezTo>
                  <a:pt x="314493" y="3967091"/>
                  <a:pt x="300203" y="3932993"/>
                  <a:pt x="317350" y="3890891"/>
                </a:cubicBezTo>
                <a:cubicBezTo>
                  <a:pt x="324589" y="3872985"/>
                  <a:pt x="319445" y="3849362"/>
                  <a:pt x="317541" y="3828785"/>
                </a:cubicBezTo>
                <a:cubicBezTo>
                  <a:pt x="316016" y="3813737"/>
                  <a:pt x="307442" y="3799258"/>
                  <a:pt x="307442" y="3784397"/>
                </a:cubicBezTo>
                <a:cubicBezTo>
                  <a:pt x="307442" y="3744770"/>
                  <a:pt x="297346" y="3709529"/>
                  <a:pt x="276771" y="3675238"/>
                </a:cubicBezTo>
                <a:cubicBezTo>
                  <a:pt x="268770" y="3661899"/>
                  <a:pt x="274105" y="3641134"/>
                  <a:pt x="272009" y="3623799"/>
                </a:cubicBezTo>
                <a:cubicBezTo>
                  <a:pt x="269533" y="3605509"/>
                  <a:pt x="267247" y="3586653"/>
                  <a:pt x="261721" y="3569124"/>
                </a:cubicBezTo>
                <a:cubicBezTo>
                  <a:pt x="247242" y="3523785"/>
                  <a:pt x="230859" y="3479015"/>
                  <a:pt x="215618" y="3433866"/>
                </a:cubicBezTo>
                <a:cubicBezTo>
                  <a:pt x="203045" y="3396719"/>
                  <a:pt x="212952" y="3360139"/>
                  <a:pt x="218285" y="3323372"/>
                </a:cubicBezTo>
                <a:cubicBezTo>
                  <a:pt x="221716" y="3300319"/>
                  <a:pt x="229907" y="3278795"/>
                  <a:pt x="217715" y="3252885"/>
                </a:cubicBezTo>
                <a:cubicBezTo>
                  <a:pt x="206093" y="3228119"/>
                  <a:pt x="208761" y="3196686"/>
                  <a:pt x="202474" y="3168870"/>
                </a:cubicBezTo>
                <a:cubicBezTo>
                  <a:pt x="197141" y="3145436"/>
                  <a:pt x="188566" y="3122770"/>
                  <a:pt x="180184" y="3100099"/>
                </a:cubicBezTo>
                <a:cubicBezTo>
                  <a:pt x="168753" y="3069235"/>
                  <a:pt x="156753" y="3038756"/>
                  <a:pt x="162468" y="3005035"/>
                </a:cubicBezTo>
                <a:cubicBezTo>
                  <a:pt x="168946" y="2966742"/>
                  <a:pt x="144561" y="2940455"/>
                  <a:pt x="128367" y="2910353"/>
                </a:cubicBezTo>
                <a:cubicBezTo>
                  <a:pt x="117318" y="2889587"/>
                  <a:pt x="109126" y="2866918"/>
                  <a:pt x="102267" y="2844248"/>
                </a:cubicBezTo>
                <a:cubicBezTo>
                  <a:pt x="93313" y="2813958"/>
                  <a:pt x="87978" y="2782716"/>
                  <a:pt x="79217" y="2752235"/>
                </a:cubicBezTo>
                <a:cubicBezTo>
                  <a:pt x="66072" y="2706131"/>
                  <a:pt x="55784"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2" y="2360933"/>
                </a:cubicBezTo>
                <a:cubicBezTo>
                  <a:pt x="28541" y="2356744"/>
                  <a:pt x="36543" y="2344741"/>
                  <a:pt x="37878" y="2335405"/>
                </a:cubicBezTo>
                <a:cubicBezTo>
                  <a:pt x="41877" y="2307402"/>
                  <a:pt x="35972" y="2281683"/>
                  <a:pt x="23017" y="2254633"/>
                </a:cubicBezTo>
                <a:cubicBezTo>
                  <a:pt x="10825" y="2229296"/>
                  <a:pt x="12159" y="2197670"/>
                  <a:pt x="7395" y="2168903"/>
                </a:cubicBezTo>
                <a:cubicBezTo>
                  <a:pt x="5681"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6" y="1938009"/>
                  <a:pt x="18445" y="1921817"/>
                </a:cubicBezTo>
                <a:cubicBezTo>
                  <a:pt x="19779" y="1915912"/>
                  <a:pt x="24922" y="1910004"/>
                  <a:pt x="24161" y="1904673"/>
                </a:cubicBezTo>
                <a:cubicBezTo>
                  <a:pt x="15970" y="1851709"/>
                  <a:pt x="52545" y="1813610"/>
                  <a:pt x="68738" y="1768838"/>
                </a:cubicBezTo>
                <a:cubicBezTo>
                  <a:pt x="85885" y="1721785"/>
                  <a:pt x="112174" y="1676253"/>
                  <a:pt x="104364" y="1623675"/>
                </a:cubicBezTo>
                <a:cubicBezTo>
                  <a:pt x="99601" y="1591859"/>
                  <a:pt x="88551" y="1561189"/>
                  <a:pt x="81883" y="1529563"/>
                </a:cubicBezTo>
                <a:cubicBezTo>
                  <a:pt x="79597" y="1518324"/>
                  <a:pt x="79979" y="1505751"/>
                  <a:pt x="82264" y="1494509"/>
                </a:cubicBezTo>
                <a:cubicBezTo>
                  <a:pt x="92744" y="1440216"/>
                  <a:pt x="94267" y="1386684"/>
                  <a:pt x="77120" y="1333341"/>
                </a:cubicBezTo>
                <a:cubicBezTo>
                  <a:pt x="74262" y="1324198"/>
                  <a:pt x="71597" y="1314483"/>
                  <a:pt x="71597" y="1304955"/>
                </a:cubicBezTo>
                <a:cubicBezTo>
                  <a:pt x="71597" y="1252757"/>
                  <a:pt x="75597" y="1201512"/>
                  <a:pt x="94267" y="1151600"/>
                </a:cubicBezTo>
                <a:cubicBezTo>
                  <a:pt x="100554" y="1134834"/>
                  <a:pt x="96553" y="1114449"/>
                  <a:pt x="98078" y="1095972"/>
                </a:cubicBezTo>
                <a:cubicBezTo>
                  <a:pt x="99409" y="1078826"/>
                  <a:pt x="99981" y="1061298"/>
                  <a:pt x="104364" y="1044725"/>
                </a:cubicBezTo>
                <a:cubicBezTo>
                  <a:pt x="110839" y="1020529"/>
                  <a:pt x="111601" y="998052"/>
                  <a:pt x="105887" y="973095"/>
                </a:cubicBezTo>
                <a:cubicBezTo>
                  <a:pt x="100554" y="949281"/>
                  <a:pt x="103220" y="923562"/>
                  <a:pt x="103029" y="898797"/>
                </a:cubicBezTo>
                <a:cubicBezTo>
                  <a:pt x="102839" y="871173"/>
                  <a:pt x="102649" y="843552"/>
                  <a:pt x="103601" y="815929"/>
                </a:cubicBezTo>
                <a:cubicBezTo>
                  <a:pt x="103981" y="804877"/>
                  <a:pt x="111601" y="792306"/>
                  <a:pt x="108553" y="783158"/>
                </a:cubicBezTo>
                <a:cubicBezTo>
                  <a:pt x="98267" y="753633"/>
                  <a:pt x="110649" y="724104"/>
                  <a:pt x="105127" y="694576"/>
                </a:cubicBezTo>
                <a:cubicBezTo>
                  <a:pt x="102267" y="680096"/>
                  <a:pt x="110078" y="663713"/>
                  <a:pt x="110839" y="648092"/>
                </a:cubicBezTo>
                <a:cubicBezTo>
                  <a:pt x="112174" y="622564"/>
                  <a:pt x="111601" y="597037"/>
                  <a:pt x="111983" y="571508"/>
                </a:cubicBezTo>
                <a:cubicBezTo>
                  <a:pt x="112174" y="563125"/>
                  <a:pt x="112936" y="554933"/>
                  <a:pt x="113318" y="546552"/>
                </a:cubicBezTo>
                <a:cubicBezTo>
                  <a:pt x="113697" y="539121"/>
                  <a:pt x="115411" y="531310"/>
                  <a:pt x="114081" y="524262"/>
                </a:cubicBezTo>
                <a:cubicBezTo>
                  <a:pt x="109315" y="498733"/>
                  <a:pt x="101505" y="473587"/>
                  <a:pt x="98457" y="447870"/>
                </a:cubicBezTo>
                <a:cubicBezTo>
                  <a:pt x="95792" y="425581"/>
                  <a:pt x="99409" y="402529"/>
                  <a:pt x="97505" y="380050"/>
                </a:cubicBezTo>
                <a:cubicBezTo>
                  <a:pt x="94267" y="340425"/>
                  <a:pt x="88551" y="300800"/>
                  <a:pt x="84930" y="261173"/>
                </a:cubicBezTo>
                <a:cubicBezTo>
                  <a:pt x="84168" y="252600"/>
                  <a:pt x="88934" y="243648"/>
                  <a:pt x="89314" y="234883"/>
                </a:cubicBezTo>
                <a:cubicBezTo>
                  <a:pt x="90266" y="207450"/>
                  <a:pt x="90457" y="180017"/>
                  <a:pt x="91027" y="152584"/>
                </a:cubicBezTo>
                <a:cubicBezTo>
                  <a:pt x="91218" y="136963"/>
                  <a:pt x="90647" y="121150"/>
                  <a:pt x="92361" y="105718"/>
                </a:cubicBezTo>
                <a:cubicBezTo>
                  <a:pt x="94647" y="85336"/>
                  <a:pt x="98078" y="66857"/>
                  <a:pt x="83217" y="47806"/>
                </a:cubicBezTo>
                <a:cubicBezTo>
                  <a:pt x="77453" y="40471"/>
                  <a:pt x="73691" y="32636"/>
                  <a:pt x="71207" y="24480"/>
                </a:cubicBezTo>
                <a:close/>
              </a:path>
            </a:pathLst>
          </a:custGeom>
          <a:effectLst>
            <a:outerShdw blurRad="381000" dist="152400" dir="10800000" algn="tr" rotWithShape="0">
              <a:prstClr val="black">
                <a:alpha val="10000"/>
              </a:prstClr>
            </a:outerShdw>
          </a:effectLst>
        </p:spPr>
      </p:pic>
      <p:grpSp>
        <p:nvGrpSpPr>
          <p:cNvPr id="57" name="Group 56">
            <a:extLst>
              <a:ext uri="{FF2B5EF4-FFF2-40B4-BE49-F238E27FC236}">
                <a16:creationId xmlns:a16="http://schemas.microsoft.com/office/drawing/2014/main" id="{4EA04677-6B2C-40F4-975C-ED91965527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24273" y="0"/>
            <a:ext cx="656039" cy="5143091"/>
            <a:chOff x="5632356" y="0"/>
            <a:chExt cx="874718" cy="6857455"/>
          </a:xfrm>
        </p:grpSpPr>
        <p:sp>
          <p:nvSpPr>
            <p:cNvPr id="48" name="Freeform: Shape 47">
              <a:extLst>
                <a:ext uri="{FF2B5EF4-FFF2-40B4-BE49-F238E27FC236}">
                  <a16:creationId xmlns:a16="http://schemas.microsoft.com/office/drawing/2014/main" id="{3F1ABE2E-F19F-4BD3-B0FA-8A2D8885B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6"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Shape 48">
              <a:extLst>
                <a:ext uri="{FF2B5EF4-FFF2-40B4-BE49-F238E27FC236}">
                  <a16:creationId xmlns:a16="http://schemas.microsoft.com/office/drawing/2014/main" id="{C86D0F14-D449-4833-830D-A382829E2D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1019507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EE173A9-A919-F342-AA58-33A7623F0821}"/>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C3D6EC93-F369-413E-AA67-5D4104161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0">
            <a:extLst>
              <a:ext uri="{FF2B5EF4-FFF2-40B4-BE49-F238E27FC236}">
                <a16:creationId xmlns:a16="http://schemas.microsoft.com/office/drawing/2014/main" id="{BDB157A6-0918-9658-3F92-B8F272E330FC}"/>
              </a:ext>
            </a:extLst>
          </p:cNvPr>
          <p:cNvSpPr/>
          <p:nvPr/>
        </p:nvSpPr>
        <p:spPr>
          <a:xfrm>
            <a:off x="676986" y="1017112"/>
            <a:ext cx="3295650" cy="992579"/>
          </a:xfrm>
          <a:prstGeom prst="rect">
            <a:avLst/>
          </a:prstGeom>
        </p:spPr>
        <p:txBody>
          <a:bodyPr vert="horz" lIns="91440" tIns="45720" rIns="91440" bIns="45720" rtlCol="0" anchor="t">
            <a:normAutofit/>
          </a:bodyPr>
          <a:lstStyle/>
          <a:p>
            <a:pPr marL="0" indent="0">
              <a:lnSpc>
                <a:spcPct val="90000"/>
              </a:lnSpc>
              <a:spcBef>
                <a:spcPct val="0"/>
              </a:spcBef>
              <a:spcAft>
                <a:spcPts val="600"/>
              </a:spcAft>
            </a:pPr>
            <a:r>
              <a:rPr lang="en-US" sz="3000" b="1">
                <a:solidFill>
                  <a:schemeClr val="bg1"/>
                </a:solidFill>
                <a:latin typeface="+mj-lt"/>
                <a:ea typeface="+mj-ea"/>
                <a:cs typeface="+mj-cs"/>
              </a:rPr>
              <a:t>Shadow AI in Healthcare</a:t>
            </a:r>
            <a:endParaRPr lang="en-US" sz="3000">
              <a:solidFill>
                <a:schemeClr val="bg1"/>
              </a:solidFill>
              <a:latin typeface="+mj-lt"/>
              <a:ea typeface="+mj-ea"/>
              <a:cs typeface="+mj-cs"/>
            </a:endParaRPr>
          </a:p>
        </p:txBody>
      </p:sp>
      <p:sp>
        <p:nvSpPr>
          <p:cNvPr id="3" name="TextBox 2">
            <a:extLst>
              <a:ext uri="{FF2B5EF4-FFF2-40B4-BE49-F238E27FC236}">
                <a16:creationId xmlns:a16="http://schemas.microsoft.com/office/drawing/2014/main" id="{04A9E318-C95B-62B3-8D47-9E3D735A1A5D}"/>
              </a:ext>
            </a:extLst>
          </p:cNvPr>
          <p:cNvSpPr txBox="1"/>
          <p:nvPr/>
        </p:nvSpPr>
        <p:spPr>
          <a:xfrm>
            <a:off x="506958" y="2571545"/>
            <a:ext cx="3465678" cy="1840725"/>
          </a:xfrm>
          <a:prstGeom prst="rect">
            <a:avLst/>
          </a:prstGeom>
        </p:spPr>
        <p:txBody>
          <a:bodyPr vert="horz" lIns="91440" tIns="45720" rIns="91440" bIns="45720" rtlCol="0">
            <a:normAutofit lnSpcReduction="10000"/>
          </a:bodyPr>
          <a:lstStyle/>
          <a:p>
            <a:r>
              <a:rPr lang="en-US" dirty="0">
                <a:solidFill>
                  <a:schemeClr val="bg1"/>
                </a:solidFill>
              </a:rPr>
              <a:t>• Clinicians at point of care in high pressure environment</a:t>
            </a:r>
          </a:p>
          <a:p>
            <a:r>
              <a:rPr lang="en-US" dirty="0">
                <a:solidFill>
                  <a:schemeClr val="bg1"/>
                </a:solidFill>
              </a:rPr>
              <a:t>• Administrators in back-office ops unintentionally being exposed to PHI</a:t>
            </a:r>
          </a:p>
          <a:p>
            <a:r>
              <a:rPr lang="en-US" dirty="0">
                <a:solidFill>
                  <a:schemeClr val="bg1"/>
                </a:solidFill>
              </a:rPr>
              <a:t>• Vendors embedding AI in apps (here too)</a:t>
            </a:r>
          </a:p>
        </p:txBody>
      </p:sp>
      <p:pic>
        <p:nvPicPr>
          <p:cNvPr id="4" name="Picture 3">
            <a:extLst>
              <a:ext uri="{FF2B5EF4-FFF2-40B4-BE49-F238E27FC236}">
                <a16:creationId xmlns:a16="http://schemas.microsoft.com/office/drawing/2014/main" id="{57B00AFF-5E84-B1B7-CD8F-45E076B68CE5}"/>
              </a:ext>
            </a:extLst>
          </p:cNvPr>
          <p:cNvPicPr>
            <a:picLocks noChangeAspect="1"/>
          </p:cNvPicPr>
          <p:nvPr/>
        </p:nvPicPr>
        <p:blipFill>
          <a:blip r:embed="rId3"/>
          <a:srcRect t="26614" r="1" b="2035"/>
          <a:stretch>
            <a:fillRect/>
          </a:stretch>
        </p:blipFill>
        <p:spPr>
          <a:xfrm>
            <a:off x="4314144" y="10"/>
            <a:ext cx="4829856" cy="5143489"/>
          </a:xfrm>
          <a:custGeom>
            <a:avLst/>
            <a:gdLst/>
            <a:ahLst/>
            <a:cxnLst/>
            <a:rect l="l" t="t" r="r" b="b"/>
            <a:pathLst>
              <a:path w="643980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1"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2" y="528850"/>
                  <a:pt x="335479" y="536547"/>
                  <a:pt x="337867" y="544146"/>
                </a:cubicBezTo>
                <a:lnTo>
                  <a:pt x="340032" y="549926"/>
                </a:lnTo>
                <a:lnTo>
                  <a:pt x="340448" y="551717"/>
                </a:lnTo>
                <a:lnTo>
                  <a:pt x="346286" y="566616"/>
                </a:lnTo>
                <a:lnTo>
                  <a:pt x="346338" y="566754"/>
                </a:lnTo>
                <a:lnTo>
                  <a:pt x="352655" y="583595"/>
                </a:lnTo>
                <a:lnTo>
                  <a:pt x="359451" y="612658"/>
                </a:lnTo>
                <a:cubicBezTo>
                  <a:pt x="358988" y="604728"/>
                  <a:pt x="357231" y="597005"/>
                  <a:pt x="354829" y="589388"/>
                </a:cubicBezTo>
                <a:lnTo>
                  <a:pt x="352655" y="583595"/>
                </a:lnTo>
                <a:lnTo>
                  <a:pt x="352236" y="581804"/>
                </a:lnTo>
                <a:lnTo>
                  <a:pt x="346286" y="566616"/>
                </a:lnTo>
                <a:lnTo>
                  <a:pt x="340032" y="549926"/>
                </a:lnTo>
                <a:close/>
                <a:moveTo>
                  <a:pt x="384407" y="268794"/>
                </a:moveTo>
                <a:lnTo>
                  <a:pt x="387837" y="328017"/>
                </a:lnTo>
                <a:cubicBezTo>
                  <a:pt x="389527" y="318646"/>
                  <a:pt x="389932" y="309031"/>
                  <a:pt x="389283" y="299164"/>
                </a:cubicBezTo>
                <a:cubicBezTo>
                  <a:pt x="388634" y="289296"/>
                  <a:pt x="386932" y="279176"/>
                  <a:pt x="384407" y="268794"/>
                </a:cubicBezTo>
                <a:close/>
                <a:moveTo>
                  <a:pt x="66991" y="0"/>
                </a:moveTo>
                <a:lnTo>
                  <a:pt x="6439807" y="0"/>
                </a:lnTo>
                <a:lnTo>
                  <a:pt x="6439807" y="6857999"/>
                </a:lnTo>
                <a:lnTo>
                  <a:pt x="149318" y="6857999"/>
                </a:lnTo>
                <a:lnTo>
                  <a:pt x="149318" y="6857457"/>
                </a:lnTo>
                <a:lnTo>
                  <a:pt x="22079" y="6857457"/>
                </a:lnTo>
                <a:lnTo>
                  <a:pt x="26851" y="6796804"/>
                </a:lnTo>
                <a:cubicBezTo>
                  <a:pt x="32162" y="6777207"/>
                  <a:pt x="39591" y="6758011"/>
                  <a:pt x="44354" y="6738388"/>
                </a:cubicBezTo>
                <a:cubicBezTo>
                  <a:pt x="48736" y="6720103"/>
                  <a:pt x="58832" y="6702955"/>
                  <a:pt x="67214" y="6685617"/>
                </a:cubicBezTo>
                <a:cubicBezTo>
                  <a:pt x="83217" y="6652472"/>
                  <a:pt x="73120" y="6617036"/>
                  <a:pt x="77310" y="6583128"/>
                </a:cubicBezTo>
                <a:cubicBezTo>
                  <a:pt x="78646" y="6572269"/>
                  <a:pt x="80168" y="6561411"/>
                  <a:pt x="82837" y="6550742"/>
                </a:cubicBezTo>
                <a:cubicBezTo>
                  <a:pt x="89885" y="6521593"/>
                  <a:pt x="95981" y="6491874"/>
                  <a:pt x="105698" y="6463490"/>
                </a:cubicBezTo>
                <a:cubicBezTo>
                  <a:pt x="116555" y="6431292"/>
                  <a:pt x="131034" y="6400429"/>
                  <a:pt x="146085" y="6363664"/>
                </a:cubicBezTo>
                <a:cubicBezTo>
                  <a:pt x="142274" y="6350899"/>
                  <a:pt x="131986" y="6331277"/>
                  <a:pt x="131034" y="6311084"/>
                </a:cubicBezTo>
                <a:cubicBezTo>
                  <a:pt x="127795" y="6246121"/>
                  <a:pt x="145512" y="6185351"/>
                  <a:pt x="173519" y="6127247"/>
                </a:cubicBezTo>
                <a:cubicBezTo>
                  <a:pt x="181900" y="6109530"/>
                  <a:pt x="187424" y="6090477"/>
                  <a:pt x="195616" y="6072569"/>
                </a:cubicBezTo>
                <a:cubicBezTo>
                  <a:pt x="198472" y="6066284"/>
                  <a:pt x="204569" y="6058092"/>
                  <a:pt x="210287" y="6056948"/>
                </a:cubicBezTo>
                <a:cubicBezTo>
                  <a:pt x="243432" y="6050282"/>
                  <a:pt x="242862" y="6025515"/>
                  <a:pt x="244766" y="5999796"/>
                </a:cubicBezTo>
                <a:cubicBezTo>
                  <a:pt x="247051" y="5969124"/>
                  <a:pt x="252386" y="5938836"/>
                  <a:pt x="256958" y="5908355"/>
                </a:cubicBezTo>
                <a:cubicBezTo>
                  <a:pt x="257530" y="5904353"/>
                  <a:pt x="261530" y="5900735"/>
                  <a:pt x="264199" y="5897114"/>
                </a:cubicBezTo>
                <a:cubicBezTo>
                  <a:pt x="268199" y="5891590"/>
                  <a:pt x="274296" y="5886447"/>
                  <a:pt x="275818" y="5880348"/>
                </a:cubicBezTo>
                <a:cubicBezTo>
                  <a:pt x="283249" y="5849107"/>
                  <a:pt x="289535" y="5817674"/>
                  <a:pt x="296393" y="5786239"/>
                </a:cubicBezTo>
                <a:cubicBezTo>
                  <a:pt x="297919" y="5779191"/>
                  <a:pt x="299822" y="5771953"/>
                  <a:pt x="302870" y="5765474"/>
                </a:cubicBezTo>
                <a:cubicBezTo>
                  <a:pt x="305728" y="5759378"/>
                  <a:pt x="310682" y="5754234"/>
                  <a:pt x="313730" y="5748136"/>
                </a:cubicBezTo>
                <a:cubicBezTo>
                  <a:pt x="321921" y="5731564"/>
                  <a:pt x="329541" y="5714607"/>
                  <a:pt x="338685" y="5695178"/>
                </a:cubicBezTo>
                <a:cubicBezTo>
                  <a:pt x="321541" y="5684320"/>
                  <a:pt x="331258" y="5669647"/>
                  <a:pt x="339449" y="5651360"/>
                </a:cubicBezTo>
                <a:cubicBezTo>
                  <a:pt x="347831" y="5632691"/>
                  <a:pt x="350497" y="5611164"/>
                  <a:pt x="353546"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4" y="4893907"/>
                  <a:pt x="406697" y="4884572"/>
                </a:cubicBezTo>
                <a:cubicBezTo>
                  <a:pt x="399647" y="4857522"/>
                  <a:pt x="388978" y="4831420"/>
                  <a:pt x="384216" y="4803988"/>
                </a:cubicBezTo>
                <a:cubicBezTo>
                  <a:pt x="381551" y="4788747"/>
                  <a:pt x="386312" y="4771793"/>
                  <a:pt x="389741" y="4755980"/>
                </a:cubicBezTo>
                <a:cubicBezTo>
                  <a:pt x="393361"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1" y="4346201"/>
                  <a:pt x="391265" y="4340674"/>
                  <a:pt x="392218" y="4335722"/>
                </a:cubicBezTo>
                <a:cubicBezTo>
                  <a:pt x="401743" y="4281810"/>
                  <a:pt x="387837" y="4231324"/>
                  <a:pt x="369547" y="4181603"/>
                </a:cubicBezTo>
                <a:cubicBezTo>
                  <a:pt x="367642" y="4176461"/>
                  <a:pt x="368214" y="4170174"/>
                  <a:pt x="368595" y="4164458"/>
                </a:cubicBezTo>
                <a:cubicBezTo>
                  <a:pt x="369928" y="4148453"/>
                  <a:pt x="376597" y="4131119"/>
                  <a:pt x="372597" y="4116641"/>
                </a:cubicBezTo>
                <a:cubicBezTo>
                  <a:pt x="361545" y="4078159"/>
                  <a:pt x="348211" y="4040058"/>
                  <a:pt x="331447" y="4003861"/>
                </a:cubicBezTo>
                <a:cubicBezTo>
                  <a:pt x="314493" y="3967091"/>
                  <a:pt x="300203" y="3932993"/>
                  <a:pt x="317350" y="3890891"/>
                </a:cubicBezTo>
                <a:cubicBezTo>
                  <a:pt x="324589" y="3872985"/>
                  <a:pt x="319445" y="3849362"/>
                  <a:pt x="317541" y="3828785"/>
                </a:cubicBezTo>
                <a:cubicBezTo>
                  <a:pt x="316016" y="3813737"/>
                  <a:pt x="307442" y="3799258"/>
                  <a:pt x="307442" y="3784397"/>
                </a:cubicBezTo>
                <a:cubicBezTo>
                  <a:pt x="307442" y="3744770"/>
                  <a:pt x="297346" y="3709529"/>
                  <a:pt x="276771" y="3675238"/>
                </a:cubicBezTo>
                <a:cubicBezTo>
                  <a:pt x="268770" y="3661899"/>
                  <a:pt x="274105" y="3641134"/>
                  <a:pt x="272009" y="3623799"/>
                </a:cubicBezTo>
                <a:cubicBezTo>
                  <a:pt x="269533" y="3605509"/>
                  <a:pt x="267247" y="3586653"/>
                  <a:pt x="261721" y="3569124"/>
                </a:cubicBezTo>
                <a:cubicBezTo>
                  <a:pt x="247242" y="3523785"/>
                  <a:pt x="230859" y="3479015"/>
                  <a:pt x="215618" y="3433866"/>
                </a:cubicBezTo>
                <a:cubicBezTo>
                  <a:pt x="203045" y="3396719"/>
                  <a:pt x="212952" y="3360139"/>
                  <a:pt x="218285" y="3323372"/>
                </a:cubicBezTo>
                <a:cubicBezTo>
                  <a:pt x="221716" y="3300319"/>
                  <a:pt x="229907" y="3278795"/>
                  <a:pt x="217715" y="3252885"/>
                </a:cubicBezTo>
                <a:cubicBezTo>
                  <a:pt x="206093" y="3228119"/>
                  <a:pt x="208761" y="3196686"/>
                  <a:pt x="202474" y="3168870"/>
                </a:cubicBezTo>
                <a:cubicBezTo>
                  <a:pt x="197141" y="3145436"/>
                  <a:pt x="188566" y="3122770"/>
                  <a:pt x="180184" y="3100099"/>
                </a:cubicBezTo>
                <a:cubicBezTo>
                  <a:pt x="168753" y="3069235"/>
                  <a:pt x="156753" y="3038756"/>
                  <a:pt x="162468" y="3005035"/>
                </a:cubicBezTo>
                <a:cubicBezTo>
                  <a:pt x="168946" y="2966742"/>
                  <a:pt x="144561" y="2940455"/>
                  <a:pt x="128367" y="2910353"/>
                </a:cubicBezTo>
                <a:cubicBezTo>
                  <a:pt x="117318" y="2889587"/>
                  <a:pt x="109126" y="2866918"/>
                  <a:pt x="102267" y="2844248"/>
                </a:cubicBezTo>
                <a:cubicBezTo>
                  <a:pt x="93313" y="2813958"/>
                  <a:pt x="87978" y="2782716"/>
                  <a:pt x="79217" y="2752235"/>
                </a:cubicBezTo>
                <a:cubicBezTo>
                  <a:pt x="66072" y="2706131"/>
                  <a:pt x="55784"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2" y="2360933"/>
                </a:cubicBezTo>
                <a:cubicBezTo>
                  <a:pt x="28541" y="2356744"/>
                  <a:pt x="36543" y="2344741"/>
                  <a:pt x="37878" y="2335405"/>
                </a:cubicBezTo>
                <a:cubicBezTo>
                  <a:pt x="41877" y="2307402"/>
                  <a:pt x="35972" y="2281683"/>
                  <a:pt x="23017" y="2254633"/>
                </a:cubicBezTo>
                <a:cubicBezTo>
                  <a:pt x="10825" y="2229296"/>
                  <a:pt x="12159" y="2197670"/>
                  <a:pt x="7395" y="2168903"/>
                </a:cubicBezTo>
                <a:cubicBezTo>
                  <a:pt x="5681"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6" y="1938009"/>
                  <a:pt x="18445" y="1921817"/>
                </a:cubicBezTo>
                <a:cubicBezTo>
                  <a:pt x="19779" y="1915912"/>
                  <a:pt x="24922" y="1910004"/>
                  <a:pt x="24161" y="1904673"/>
                </a:cubicBezTo>
                <a:cubicBezTo>
                  <a:pt x="15970" y="1851709"/>
                  <a:pt x="52545" y="1813610"/>
                  <a:pt x="68738" y="1768838"/>
                </a:cubicBezTo>
                <a:cubicBezTo>
                  <a:pt x="85885" y="1721785"/>
                  <a:pt x="112174" y="1676253"/>
                  <a:pt x="104364" y="1623675"/>
                </a:cubicBezTo>
                <a:cubicBezTo>
                  <a:pt x="99601" y="1591859"/>
                  <a:pt x="88551" y="1561189"/>
                  <a:pt x="81883" y="1529563"/>
                </a:cubicBezTo>
                <a:cubicBezTo>
                  <a:pt x="79597" y="1518324"/>
                  <a:pt x="79979" y="1505751"/>
                  <a:pt x="82264" y="1494509"/>
                </a:cubicBezTo>
                <a:cubicBezTo>
                  <a:pt x="92744" y="1440216"/>
                  <a:pt x="94267" y="1386684"/>
                  <a:pt x="77120" y="1333341"/>
                </a:cubicBezTo>
                <a:cubicBezTo>
                  <a:pt x="74262" y="1324198"/>
                  <a:pt x="71597" y="1314483"/>
                  <a:pt x="71597" y="1304955"/>
                </a:cubicBezTo>
                <a:cubicBezTo>
                  <a:pt x="71597" y="1252757"/>
                  <a:pt x="75597" y="1201512"/>
                  <a:pt x="94267" y="1151600"/>
                </a:cubicBezTo>
                <a:cubicBezTo>
                  <a:pt x="100554" y="1134834"/>
                  <a:pt x="96553" y="1114449"/>
                  <a:pt x="98078" y="1095972"/>
                </a:cubicBezTo>
                <a:cubicBezTo>
                  <a:pt x="99409" y="1078826"/>
                  <a:pt x="99981" y="1061298"/>
                  <a:pt x="104364" y="1044725"/>
                </a:cubicBezTo>
                <a:cubicBezTo>
                  <a:pt x="110839" y="1020529"/>
                  <a:pt x="111601" y="998052"/>
                  <a:pt x="105887" y="973095"/>
                </a:cubicBezTo>
                <a:cubicBezTo>
                  <a:pt x="100554" y="949281"/>
                  <a:pt x="103220" y="923562"/>
                  <a:pt x="103029" y="898797"/>
                </a:cubicBezTo>
                <a:cubicBezTo>
                  <a:pt x="102839" y="871173"/>
                  <a:pt x="102649" y="843552"/>
                  <a:pt x="103601" y="815929"/>
                </a:cubicBezTo>
                <a:cubicBezTo>
                  <a:pt x="103981" y="804877"/>
                  <a:pt x="111601" y="792306"/>
                  <a:pt x="108553" y="783158"/>
                </a:cubicBezTo>
                <a:cubicBezTo>
                  <a:pt x="98267" y="753633"/>
                  <a:pt x="110649" y="724104"/>
                  <a:pt x="105127" y="694576"/>
                </a:cubicBezTo>
                <a:cubicBezTo>
                  <a:pt x="102267" y="680096"/>
                  <a:pt x="110078" y="663713"/>
                  <a:pt x="110839" y="648092"/>
                </a:cubicBezTo>
                <a:cubicBezTo>
                  <a:pt x="112174" y="622564"/>
                  <a:pt x="111601" y="597037"/>
                  <a:pt x="111983" y="571508"/>
                </a:cubicBezTo>
                <a:cubicBezTo>
                  <a:pt x="112174" y="563125"/>
                  <a:pt x="112936" y="554933"/>
                  <a:pt x="113318" y="546552"/>
                </a:cubicBezTo>
                <a:cubicBezTo>
                  <a:pt x="113697" y="539121"/>
                  <a:pt x="115411" y="531310"/>
                  <a:pt x="114081" y="524262"/>
                </a:cubicBezTo>
                <a:cubicBezTo>
                  <a:pt x="109315" y="498733"/>
                  <a:pt x="101505" y="473587"/>
                  <a:pt x="98457" y="447870"/>
                </a:cubicBezTo>
                <a:cubicBezTo>
                  <a:pt x="95792" y="425581"/>
                  <a:pt x="99409" y="402529"/>
                  <a:pt x="97505" y="380050"/>
                </a:cubicBezTo>
                <a:cubicBezTo>
                  <a:pt x="94267" y="340425"/>
                  <a:pt x="88551" y="300800"/>
                  <a:pt x="84930" y="261173"/>
                </a:cubicBezTo>
                <a:cubicBezTo>
                  <a:pt x="84168" y="252600"/>
                  <a:pt x="88934" y="243648"/>
                  <a:pt x="89314" y="234883"/>
                </a:cubicBezTo>
                <a:cubicBezTo>
                  <a:pt x="90266" y="207450"/>
                  <a:pt x="90457" y="180017"/>
                  <a:pt x="91027" y="152584"/>
                </a:cubicBezTo>
                <a:cubicBezTo>
                  <a:pt x="91218" y="136963"/>
                  <a:pt x="90647" y="121150"/>
                  <a:pt x="92361" y="105718"/>
                </a:cubicBezTo>
                <a:cubicBezTo>
                  <a:pt x="94647" y="85336"/>
                  <a:pt x="98078" y="66857"/>
                  <a:pt x="83217" y="47806"/>
                </a:cubicBezTo>
                <a:cubicBezTo>
                  <a:pt x="77453" y="40471"/>
                  <a:pt x="73691" y="32636"/>
                  <a:pt x="71207" y="24480"/>
                </a:cubicBezTo>
                <a:close/>
              </a:path>
            </a:pathLst>
          </a:custGeom>
          <a:effectLst>
            <a:outerShdw blurRad="381000" dist="152400" dir="10800000" algn="tr" rotWithShape="0">
              <a:prstClr val="black">
                <a:alpha val="10000"/>
              </a:prstClr>
            </a:outerShdw>
          </a:effectLst>
        </p:spPr>
      </p:pic>
      <p:grpSp>
        <p:nvGrpSpPr>
          <p:cNvPr id="22" name="Group 21">
            <a:extLst>
              <a:ext uri="{FF2B5EF4-FFF2-40B4-BE49-F238E27FC236}">
                <a16:creationId xmlns:a16="http://schemas.microsoft.com/office/drawing/2014/main" id="{4EA04677-6B2C-40F4-975C-ED91965527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24273" y="0"/>
            <a:ext cx="656039" cy="5143091"/>
            <a:chOff x="5632356" y="0"/>
            <a:chExt cx="874718" cy="6857455"/>
          </a:xfrm>
        </p:grpSpPr>
        <p:sp>
          <p:nvSpPr>
            <p:cNvPr id="23" name="Freeform: Shape 22">
              <a:extLst>
                <a:ext uri="{FF2B5EF4-FFF2-40B4-BE49-F238E27FC236}">
                  <a16:creationId xmlns:a16="http://schemas.microsoft.com/office/drawing/2014/main" id="{3F1ABE2E-F19F-4BD3-B0FA-8A2D8885B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6"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C86D0F14-D449-4833-830D-A382829E2D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497416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6902184-79B5-BD61-1F07-05BF2D758E30}"/>
            </a:ext>
          </a:extLst>
        </p:cNvPr>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C3D6EC93-F369-413E-AA67-5D4104161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0">
            <a:extLst>
              <a:ext uri="{FF2B5EF4-FFF2-40B4-BE49-F238E27FC236}">
                <a16:creationId xmlns:a16="http://schemas.microsoft.com/office/drawing/2014/main" id="{8FAFB657-6362-43B9-9BEA-C0ACE7BDA274}"/>
              </a:ext>
            </a:extLst>
          </p:cNvPr>
          <p:cNvSpPr/>
          <p:nvPr/>
        </p:nvSpPr>
        <p:spPr>
          <a:xfrm>
            <a:off x="628650" y="1231314"/>
            <a:ext cx="3295650" cy="992579"/>
          </a:xfrm>
          <a:prstGeom prst="rect">
            <a:avLst/>
          </a:prstGeom>
        </p:spPr>
        <p:txBody>
          <a:bodyPr vert="horz" lIns="91440" tIns="45720" rIns="91440" bIns="45720" rtlCol="0" anchor="t">
            <a:normAutofit/>
          </a:bodyPr>
          <a:lstStyle/>
          <a:p>
            <a:pPr marL="0" indent="0">
              <a:lnSpc>
                <a:spcPct val="90000"/>
              </a:lnSpc>
              <a:spcBef>
                <a:spcPct val="0"/>
              </a:spcBef>
              <a:spcAft>
                <a:spcPts val="600"/>
              </a:spcAft>
            </a:pPr>
            <a:r>
              <a:rPr lang="en-US" sz="3000" b="1">
                <a:solidFill>
                  <a:schemeClr val="bg1"/>
                </a:solidFill>
                <a:latin typeface="+mj-lt"/>
                <a:ea typeface="+mj-ea"/>
                <a:cs typeface="+mj-cs"/>
              </a:rPr>
              <a:t>Shadow AI in Tribal Administration</a:t>
            </a:r>
            <a:endParaRPr lang="en-US" sz="3000">
              <a:solidFill>
                <a:schemeClr val="bg1"/>
              </a:solidFill>
              <a:latin typeface="+mj-lt"/>
              <a:ea typeface="+mj-ea"/>
              <a:cs typeface="+mj-cs"/>
            </a:endParaRPr>
          </a:p>
        </p:txBody>
      </p:sp>
      <p:sp>
        <p:nvSpPr>
          <p:cNvPr id="3" name="TextBox 2">
            <a:extLst>
              <a:ext uri="{FF2B5EF4-FFF2-40B4-BE49-F238E27FC236}">
                <a16:creationId xmlns:a16="http://schemas.microsoft.com/office/drawing/2014/main" id="{20EEACCB-FA15-7F3A-9266-FB774968448E}"/>
              </a:ext>
            </a:extLst>
          </p:cNvPr>
          <p:cNvSpPr txBox="1"/>
          <p:nvPr/>
        </p:nvSpPr>
        <p:spPr>
          <a:xfrm>
            <a:off x="628650" y="2359800"/>
            <a:ext cx="3295650" cy="1840725"/>
          </a:xfrm>
          <a:prstGeom prst="rect">
            <a:avLst/>
          </a:prstGeom>
        </p:spPr>
        <p:txBody>
          <a:bodyPr vert="horz" lIns="91440" tIns="45720" rIns="91440" bIns="45720" rtlCol="0">
            <a:normAutofit fontScale="92500" lnSpcReduction="10000"/>
          </a:bodyPr>
          <a:lstStyle/>
          <a:p>
            <a:pPr marL="285750" indent="-228600">
              <a:lnSpc>
                <a:spcPct val="90000"/>
              </a:lnSpc>
              <a:spcAft>
                <a:spcPts val="600"/>
              </a:spcAft>
              <a:buFont typeface="Arial" panose="020B0604020202020204" pitchFamily="34" charset="0"/>
              <a:buChar char="•"/>
            </a:pPr>
            <a:r>
              <a:rPr lang="en-US" dirty="0">
                <a:solidFill>
                  <a:schemeClr val="bg1">
                    <a:alpha val="80000"/>
                  </a:schemeClr>
                </a:solidFill>
              </a:rPr>
              <a:t>Legal clerks doing research</a:t>
            </a:r>
          </a:p>
          <a:p>
            <a:pPr marL="285750" indent="-228600">
              <a:lnSpc>
                <a:spcPct val="90000"/>
              </a:lnSpc>
              <a:spcAft>
                <a:spcPts val="600"/>
              </a:spcAft>
              <a:buFont typeface="Arial" panose="020B0604020202020204" pitchFamily="34" charset="0"/>
              <a:buChar char="•"/>
            </a:pPr>
            <a:r>
              <a:rPr lang="en-US" dirty="0">
                <a:solidFill>
                  <a:schemeClr val="bg1">
                    <a:alpha val="80000"/>
                  </a:schemeClr>
                </a:solidFill>
              </a:rPr>
              <a:t>Grant writing process under pressure to make a deadline</a:t>
            </a:r>
          </a:p>
          <a:p>
            <a:pPr marL="285750" indent="-228600">
              <a:lnSpc>
                <a:spcPct val="90000"/>
              </a:lnSpc>
              <a:spcAft>
                <a:spcPts val="600"/>
              </a:spcAft>
              <a:buFont typeface="Arial" panose="020B0604020202020204" pitchFamily="34" charset="0"/>
              <a:buChar char="•"/>
            </a:pPr>
            <a:r>
              <a:rPr lang="en-US" dirty="0">
                <a:solidFill>
                  <a:schemeClr val="bg1">
                    <a:alpha val="80000"/>
                  </a:schemeClr>
                </a:solidFill>
              </a:rPr>
              <a:t>Sprawling tribal council and court data that needs to be searched</a:t>
            </a:r>
          </a:p>
          <a:p>
            <a:pPr marL="285750" indent="-228600">
              <a:lnSpc>
                <a:spcPct val="90000"/>
              </a:lnSpc>
              <a:spcAft>
                <a:spcPts val="600"/>
              </a:spcAft>
              <a:buFont typeface="Arial" panose="020B0604020202020204" pitchFamily="34" charset="0"/>
              <a:buChar char="•"/>
            </a:pPr>
            <a:r>
              <a:rPr lang="en-US" dirty="0">
                <a:solidFill>
                  <a:schemeClr val="bg1">
                    <a:alpha val="80000"/>
                  </a:schemeClr>
                </a:solidFill>
              </a:rPr>
              <a:t>The vendors are here too!</a:t>
            </a:r>
          </a:p>
        </p:txBody>
      </p:sp>
      <p:pic>
        <p:nvPicPr>
          <p:cNvPr id="2" name="Picture 1">
            <a:extLst>
              <a:ext uri="{FF2B5EF4-FFF2-40B4-BE49-F238E27FC236}">
                <a16:creationId xmlns:a16="http://schemas.microsoft.com/office/drawing/2014/main" id="{E1A4B9C0-6BBF-4167-E3A7-9757D89D046C}"/>
              </a:ext>
            </a:extLst>
          </p:cNvPr>
          <p:cNvPicPr>
            <a:picLocks noChangeAspect="1"/>
          </p:cNvPicPr>
          <p:nvPr/>
        </p:nvPicPr>
        <p:blipFill>
          <a:blip r:embed="rId3"/>
          <a:srcRect t="28649" r="1" b="1"/>
          <a:stretch>
            <a:fillRect/>
          </a:stretch>
        </p:blipFill>
        <p:spPr>
          <a:xfrm>
            <a:off x="4314144" y="10"/>
            <a:ext cx="4829856" cy="5143489"/>
          </a:xfrm>
          <a:custGeom>
            <a:avLst/>
            <a:gdLst/>
            <a:ahLst/>
            <a:cxnLst/>
            <a:rect l="l" t="t" r="r" b="b"/>
            <a:pathLst>
              <a:path w="643980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1"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2" y="528850"/>
                  <a:pt x="335479" y="536547"/>
                  <a:pt x="337867" y="544146"/>
                </a:cubicBezTo>
                <a:lnTo>
                  <a:pt x="340032" y="549926"/>
                </a:lnTo>
                <a:lnTo>
                  <a:pt x="340448" y="551717"/>
                </a:lnTo>
                <a:lnTo>
                  <a:pt x="346286" y="566616"/>
                </a:lnTo>
                <a:lnTo>
                  <a:pt x="346338" y="566754"/>
                </a:lnTo>
                <a:lnTo>
                  <a:pt x="352655" y="583595"/>
                </a:lnTo>
                <a:lnTo>
                  <a:pt x="359451" y="612658"/>
                </a:lnTo>
                <a:cubicBezTo>
                  <a:pt x="358988" y="604728"/>
                  <a:pt x="357231" y="597005"/>
                  <a:pt x="354829" y="589388"/>
                </a:cubicBezTo>
                <a:lnTo>
                  <a:pt x="352655" y="583595"/>
                </a:lnTo>
                <a:lnTo>
                  <a:pt x="352236" y="581804"/>
                </a:lnTo>
                <a:lnTo>
                  <a:pt x="346286" y="566616"/>
                </a:lnTo>
                <a:lnTo>
                  <a:pt x="340032" y="549926"/>
                </a:lnTo>
                <a:close/>
                <a:moveTo>
                  <a:pt x="384407" y="268794"/>
                </a:moveTo>
                <a:lnTo>
                  <a:pt x="387837" y="328017"/>
                </a:lnTo>
                <a:cubicBezTo>
                  <a:pt x="389527" y="318646"/>
                  <a:pt x="389932" y="309031"/>
                  <a:pt x="389283" y="299164"/>
                </a:cubicBezTo>
                <a:cubicBezTo>
                  <a:pt x="388634" y="289296"/>
                  <a:pt x="386932" y="279176"/>
                  <a:pt x="384407" y="268794"/>
                </a:cubicBezTo>
                <a:close/>
                <a:moveTo>
                  <a:pt x="66991" y="0"/>
                </a:moveTo>
                <a:lnTo>
                  <a:pt x="6439807" y="0"/>
                </a:lnTo>
                <a:lnTo>
                  <a:pt x="6439807" y="6857999"/>
                </a:lnTo>
                <a:lnTo>
                  <a:pt x="149318" y="6857999"/>
                </a:lnTo>
                <a:lnTo>
                  <a:pt x="149318" y="6857457"/>
                </a:lnTo>
                <a:lnTo>
                  <a:pt x="22079" y="6857457"/>
                </a:lnTo>
                <a:lnTo>
                  <a:pt x="26851" y="6796804"/>
                </a:lnTo>
                <a:cubicBezTo>
                  <a:pt x="32162" y="6777207"/>
                  <a:pt x="39591" y="6758011"/>
                  <a:pt x="44354" y="6738388"/>
                </a:cubicBezTo>
                <a:cubicBezTo>
                  <a:pt x="48736" y="6720103"/>
                  <a:pt x="58832" y="6702955"/>
                  <a:pt x="67214" y="6685617"/>
                </a:cubicBezTo>
                <a:cubicBezTo>
                  <a:pt x="83217" y="6652472"/>
                  <a:pt x="73120" y="6617036"/>
                  <a:pt x="77310" y="6583128"/>
                </a:cubicBezTo>
                <a:cubicBezTo>
                  <a:pt x="78646" y="6572269"/>
                  <a:pt x="80168" y="6561411"/>
                  <a:pt x="82837" y="6550742"/>
                </a:cubicBezTo>
                <a:cubicBezTo>
                  <a:pt x="89885" y="6521593"/>
                  <a:pt x="95981" y="6491874"/>
                  <a:pt x="105698" y="6463490"/>
                </a:cubicBezTo>
                <a:cubicBezTo>
                  <a:pt x="116555" y="6431292"/>
                  <a:pt x="131034" y="6400429"/>
                  <a:pt x="146085" y="6363664"/>
                </a:cubicBezTo>
                <a:cubicBezTo>
                  <a:pt x="142274" y="6350899"/>
                  <a:pt x="131986" y="6331277"/>
                  <a:pt x="131034" y="6311084"/>
                </a:cubicBezTo>
                <a:cubicBezTo>
                  <a:pt x="127795" y="6246121"/>
                  <a:pt x="145512" y="6185351"/>
                  <a:pt x="173519" y="6127247"/>
                </a:cubicBezTo>
                <a:cubicBezTo>
                  <a:pt x="181900" y="6109530"/>
                  <a:pt x="187424" y="6090477"/>
                  <a:pt x="195616" y="6072569"/>
                </a:cubicBezTo>
                <a:cubicBezTo>
                  <a:pt x="198472" y="6066284"/>
                  <a:pt x="204569" y="6058092"/>
                  <a:pt x="210287" y="6056948"/>
                </a:cubicBezTo>
                <a:cubicBezTo>
                  <a:pt x="243432" y="6050282"/>
                  <a:pt x="242862" y="6025515"/>
                  <a:pt x="244766" y="5999796"/>
                </a:cubicBezTo>
                <a:cubicBezTo>
                  <a:pt x="247051" y="5969124"/>
                  <a:pt x="252386" y="5938836"/>
                  <a:pt x="256958" y="5908355"/>
                </a:cubicBezTo>
                <a:cubicBezTo>
                  <a:pt x="257530" y="5904353"/>
                  <a:pt x="261530" y="5900735"/>
                  <a:pt x="264199" y="5897114"/>
                </a:cubicBezTo>
                <a:cubicBezTo>
                  <a:pt x="268199" y="5891590"/>
                  <a:pt x="274296" y="5886447"/>
                  <a:pt x="275818" y="5880348"/>
                </a:cubicBezTo>
                <a:cubicBezTo>
                  <a:pt x="283249" y="5849107"/>
                  <a:pt x="289535" y="5817674"/>
                  <a:pt x="296393" y="5786239"/>
                </a:cubicBezTo>
                <a:cubicBezTo>
                  <a:pt x="297919" y="5779191"/>
                  <a:pt x="299822" y="5771953"/>
                  <a:pt x="302870" y="5765474"/>
                </a:cubicBezTo>
                <a:cubicBezTo>
                  <a:pt x="305728" y="5759378"/>
                  <a:pt x="310682" y="5754234"/>
                  <a:pt x="313730" y="5748136"/>
                </a:cubicBezTo>
                <a:cubicBezTo>
                  <a:pt x="321921" y="5731564"/>
                  <a:pt x="329541" y="5714607"/>
                  <a:pt x="338685" y="5695178"/>
                </a:cubicBezTo>
                <a:cubicBezTo>
                  <a:pt x="321541" y="5684320"/>
                  <a:pt x="331258" y="5669647"/>
                  <a:pt x="339449" y="5651360"/>
                </a:cubicBezTo>
                <a:cubicBezTo>
                  <a:pt x="347831" y="5632691"/>
                  <a:pt x="350497" y="5611164"/>
                  <a:pt x="353546"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4" y="4893907"/>
                  <a:pt x="406697" y="4884572"/>
                </a:cubicBezTo>
                <a:cubicBezTo>
                  <a:pt x="399647" y="4857522"/>
                  <a:pt x="388978" y="4831420"/>
                  <a:pt x="384216" y="4803988"/>
                </a:cubicBezTo>
                <a:cubicBezTo>
                  <a:pt x="381551" y="4788747"/>
                  <a:pt x="386312" y="4771793"/>
                  <a:pt x="389741" y="4755980"/>
                </a:cubicBezTo>
                <a:cubicBezTo>
                  <a:pt x="393361"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1" y="4346201"/>
                  <a:pt x="391265" y="4340674"/>
                  <a:pt x="392218" y="4335722"/>
                </a:cubicBezTo>
                <a:cubicBezTo>
                  <a:pt x="401743" y="4281810"/>
                  <a:pt x="387837" y="4231324"/>
                  <a:pt x="369547" y="4181603"/>
                </a:cubicBezTo>
                <a:cubicBezTo>
                  <a:pt x="367642" y="4176461"/>
                  <a:pt x="368214" y="4170174"/>
                  <a:pt x="368595" y="4164458"/>
                </a:cubicBezTo>
                <a:cubicBezTo>
                  <a:pt x="369928" y="4148453"/>
                  <a:pt x="376597" y="4131119"/>
                  <a:pt x="372597" y="4116641"/>
                </a:cubicBezTo>
                <a:cubicBezTo>
                  <a:pt x="361545" y="4078159"/>
                  <a:pt x="348211" y="4040058"/>
                  <a:pt x="331447" y="4003861"/>
                </a:cubicBezTo>
                <a:cubicBezTo>
                  <a:pt x="314493" y="3967091"/>
                  <a:pt x="300203" y="3932993"/>
                  <a:pt x="317350" y="3890891"/>
                </a:cubicBezTo>
                <a:cubicBezTo>
                  <a:pt x="324589" y="3872985"/>
                  <a:pt x="319445" y="3849362"/>
                  <a:pt x="317541" y="3828785"/>
                </a:cubicBezTo>
                <a:cubicBezTo>
                  <a:pt x="316016" y="3813737"/>
                  <a:pt x="307442" y="3799258"/>
                  <a:pt x="307442" y="3784397"/>
                </a:cubicBezTo>
                <a:cubicBezTo>
                  <a:pt x="307442" y="3744770"/>
                  <a:pt x="297346" y="3709529"/>
                  <a:pt x="276771" y="3675238"/>
                </a:cubicBezTo>
                <a:cubicBezTo>
                  <a:pt x="268770" y="3661899"/>
                  <a:pt x="274105" y="3641134"/>
                  <a:pt x="272009" y="3623799"/>
                </a:cubicBezTo>
                <a:cubicBezTo>
                  <a:pt x="269533" y="3605509"/>
                  <a:pt x="267247" y="3586653"/>
                  <a:pt x="261721" y="3569124"/>
                </a:cubicBezTo>
                <a:cubicBezTo>
                  <a:pt x="247242" y="3523785"/>
                  <a:pt x="230859" y="3479015"/>
                  <a:pt x="215618" y="3433866"/>
                </a:cubicBezTo>
                <a:cubicBezTo>
                  <a:pt x="203045" y="3396719"/>
                  <a:pt x="212952" y="3360139"/>
                  <a:pt x="218285" y="3323372"/>
                </a:cubicBezTo>
                <a:cubicBezTo>
                  <a:pt x="221716" y="3300319"/>
                  <a:pt x="229907" y="3278795"/>
                  <a:pt x="217715" y="3252885"/>
                </a:cubicBezTo>
                <a:cubicBezTo>
                  <a:pt x="206093" y="3228119"/>
                  <a:pt x="208761" y="3196686"/>
                  <a:pt x="202474" y="3168870"/>
                </a:cubicBezTo>
                <a:cubicBezTo>
                  <a:pt x="197141" y="3145436"/>
                  <a:pt x="188566" y="3122770"/>
                  <a:pt x="180184" y="3100099"/>
                </a:cubicBezTo>
                <a:cubicBezTo>
                  <a:pt x="168753" y="3069235"/>
                  <a:pt x="156753" y="3038756"/>
                  <a:pt x="162468" y="3005035"/>
                </a:cubicBezTo>
                <a:cubicBezTo>
                  <a:pt x="168946" y="2966742"/>
                  <a:pt x="144561" y="2940455"/>
                  <a:pt x="128367" y="2910353"/>
                </a:cubicBezTo>
                <a:cubicBezTo>
                  <a:pt x="117318" y="2889587"/>
                  <a:pt x="109126" y="2866918"/>
                  <a:pt x="102267" y="2844248"/>
                </a:cubicBezTo>
                <a:cubicBezTo>
                  <a:pt x="93313" y="2813958"/>
                  <a:pt x="87978" y="2782716"/>
                  <a:pt x="79217" y="2752235"/>
                </a:cubicBezTo>
                <a:cubicBezTo>
                  <a:pt x="66072" y="2706131"/>
                  <a:pt x="55784"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2" y="2360933"/>
                </a:cubicBezTo>
                <a:cubicBezTo>
                  <a:pt x="28541" y="2356744"/>
                  <a:pt x="36543" y="2344741"/>
                  <a:pt x="37878" y="2335405"/>
                </a:cubicBezTo>
                <a:cubicBezTo>
                  <a:pt x="41877" y="2307402"/>
                  <a:pt x="35972" y="2281683"/>
                  <a:pt x="23017" y="2254633"/>
                </a:cubicBezTo>
                <a:cubicBezTo>
                  <a:pt x="10825" y="2229296"/>
                  <a:pt x="12159" y="2197670"/>
                  <a:pt x="7395" y="2168903"/>
                </a:cubicBezTo>
                <a:cubicBezTo>
                  <a:pt x="5681"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6" y="1938009"/>
                  <a:pt x="18445" y="1921817"/>
                </a:cubicBezTo>
                <a:cubicBezTo>
                  <a:pt x="19779" y="1915912"/>
                  <a:pt x="24922" y="1910004"/>
                  <a:pt x="24161" y="1904673"/>
                </a:cubicBezTo>
                <a:cubicBezTo>
                  <a:pt x="15970" y="1851709"/>
                  <a:pt x="52545" y="1813610"/>
                  <a:pt x="68738" y="1768838"/>
                </a:cubicBezTo>
                <a:cubicBezTo>
                  <a:pt x="85885" y="1721785"/>
                  <a:pt x="112174" y="1676253"/>
                  <a:pt x="104364" y="1623675"/>
                </a:cubicBezTo>
                <a:cubicBezTo>
                  <a:pt x="99601" y="1591859"/>
                  <a:pt x="88551" y="1561189"/>
                  <a:pt x="81883" y="1529563"/>
                </a:cubicBezTo>
                <a:cubicBezTo>
                  <a:pt x="79597" y="1518324"/>
                  <a:pt x="79979" y="1505751"/>
                  <a:pt x="82264" y="1494509"/>
                </a:cubicBezTo>
                <a:cubicBezTo>
                  <a:pt x="92744" y="1440216"/>
                  <a:pt x="94267" y="1386684"/>
                  <a:pt x="77120" y="1333341"/>
                </a:cubicBezTo>
                <a:cubicBezTo>
                  <a:pt x="74262" y="1324198"/>
                  <a:pt x="71597" y="1314483"/>
                  <a:pt x="71597" y="1304955"/>
                </a:cubicBezTo>
                <a:cubicBezTo>
                  <a:pt x="71597" y="1252757"/>
                  <a:pt x="75597" y="1201512"/>
                  <a:pt x="94267" y="1151600"/>
                </a:cubicBezTo>
                <a:cubicBezTo>
                  <a:pt x="100554" y="1134834"/>
                  <a:pt x="96553" y="1114449"/>
                  <a:pt x="98078" y="1095972"/>
                </a:cubicBezTo>
                <a:cubicBezTo>
                  <a:pt x="99409" y="1078826"/>
                  <a:pt x="99981" y="1061298"/>
                  <a:pt x="104364" y="1044725"/>
                </a:cubicBezTo>
                <a:cubicBezTo>
                  <a:pt x="110839" y="1020529"/>
                  <a:pt x="111601" y="998052"/>
                  <a:pt x="105887" y="973095"/>
                </a:cubicBezTo>
                <a:cubicBezTo>
                  <a:pt x="100554" y="949281"/>
                  <a:pt x="103220" y="923562"/>
                  <a:pt x="103029" y="898797"/>
                </a:cubicBezTo>
                <a:cubicBezTo>
                  <a:pt x="102839" y="871173"/>
                  <a:pt x="102649" y="843552"/>
                  <a:pt x="103601" y="815929"/>
                </a:cubicBezTo>
                <a:cubicBezTo>
                  <a:pt x="103981" y="804877"/>
                  <a:pt x="111601" y="792306"/>
                  <a:pt x="108553" y="783158"/>
                </a:cubicBezTo>
                <a:cubicBezTo>
                  <a:pt x="98267" y="753633"/>
                  <a:pt x="110649" y="724104"/>
                  <a:pt x="105127" y="694576"/>
                </a:cubicBezTo>
                <a:cubicBezTo>
                  <a:pt x="102267" y="680096"/>
                  <a:pt x="110078" y="663713"/>
                  <a:pt x="110839" y="648092"/>
                </a:cubicBezTo>
                <a:cubicBezTo>
                  <a:pt x="112174" y="622564"/>
                  <a:pt x="111601" y="597037"/>
                  <a:pt x="111983" y="571508"/>
                </a:cubicBezTo>
                <a:cubicBezTo>
                  <a:pt x="112174" y="563125"/>
                  <a:pt x="112936" y="554933"/>
                  <a:pt x="113318" y="546552"/>
                </a:cubicBezTo>
                <a:cubicBezTo>
                  <a:pt x="113697" y="539121"/>
                  <a:pt x="115411" y="531310"/>
                  <a:pt x="114081" y="524262"/>
                </a:cubicBezTo>
                <a:cubicBezTo>
                  <a:pt x="109315" y="498733"/>
                  <a:pt x="101505" y="473587"/>
                  <a:pt x="98457" y="447870"/>
                </a:cubicBezTo>
                <a:cubicBezTo>
                  <a:pt x="95792" y="425581"/>
                  <a:pt x="99409" y="402529"/>
                  <a:pt x="97505" y="380050"/>
                </a:cubicBezTo>
                <a:cubicBezTo>
                  <a:pt x="94267" y="340425"/>
                  <a:pt x="88551" y="300800"/>
                  <a:pt x="84930" y="261173"/>
                </a:cubicBezTo>
                <a:cubicBezTo>
                  <a:pt x="84168" y="252600"/>
                  <a:pt x="88934" y="243648"/>
                  <a:pt x="89314" y="234883"/>
                </a:cubicBezTo>
                <a:cubicBezTo>
                  <a:pt x="90266" y="207450"/>
                  <a:pt x="90457" y="180017"/>
                  <a:pt x="91027" y="152584"/>
                </a:cubicBezTo>
                <a:cubicBezTo>
                  <a:pt x="91218" y="136963"/>
                  <a:pt x="90647" y="121150"/>
                  <a:pt x="92361" y="105718"/>
                </a:cubicBezTo>
                <a:cubicBezTo>
                  <a:pt x="94647" y="85336"/>
                  <a:pt x="98078" y="66857"/>
                  <a:pt x="83217" y="47806"/>
                </a:cubicBezTo>
                <a:cubicBezTo>
                  <a:pt x="77453" y="40471"/>
                  <a:pt x="73691" y="32636"/>
                  <a:pt x="71207" y="24480"/>
                </a:cubicBezTo>
                <a:close/>
              </a:path>
            </a:pathLst>
          </a:custGeom>
          <a:effectLst>
            <a:outerShdw blurRad="381000" dist="152400" dir="10800000" algn="tr" rotWithShape="0">
              <a:prstClr val="black">
                <a:alpha val="10000"/>
              </a:prstClr>
            </a:outerShdw>
          </a:effectLst>
        </p:spPr>
      </p:pic>
      <p:grpSp>
        <p:nvGrpSpPr>
          <p:cNvPr id="38" name="Group 37">
            <a:extLst>
              <a:ext uri="{FF2B5EF4-FFF2-40B4-BE49-F238E27FC236}">
                <a16:creationId xmlns:a16="http://schemas.microsoft.com/office/drawing/2014/main" id="{4EA04677-6B2C-40F4-975C-ED91965527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24273" y="0"/>
            <a:ext cx="656039" cy="5143091"/>
            <a:chOff x="5632356" y="0"/>
            <a:chExt cx="874718" cy="6857455"/>
          </a:xfrm>
        </p:grpSpPr>
        <p:sp>
          <p:nvSpPr>
            <p:cNvPr id="39" name="Freeform: Shape 38">
              <a:extLst>
                <a:ext uri="{FF2B5EF4-FFF2-40B4-BE49-F238E27FC236}">
                  <a16:creationId xmlns:a16="http://schemas.microsoft.com/office/drawing/2014/main" id="{3F1ABE2E-F19F-4BD3-B0FA-8A2D8885B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6"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Freeform: Shape 39">
              <a:extLst>
                <a:ext uri="{FF2B5EF4-FFF2-40B4-BE49-F238E27FC236}">
                  <a16:creationId xmlns:a16="http://schemas.microsoft.com/office/drawing/2014/main" id="{C86D0F14-D449-4833-830D-A382829E2D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2419320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DC7878F-8BF3-7000-4022-90F17822772F}"/>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31EA4A4-5D79-4817-B146-24029A2F3C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0">
            <a:extLst>
              <a:ext uri="{FF2B5EF4-FFF2-40B4-BE49-F238E27FC236}">
                <a16:creationId xmlns:a16="http://schemas.microsoft.com/office/drawing/2014/main" id="{1F95385C-654E-F3FA-99A6-DC0D9D8780A6}"/>
              </a:ext>
            </a:extLst>
          </p:cNvPr>
          <p:cNvSpPr/>
          <p:nvPr/>
        </p:nvSpPr>
        <p:spPr>
          <a:xfrm>
            <a:off x="5886450" y="841772"/>
            <a:ext cx="2983230" cy="240310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600" b="1" dirty="0">
                <a:latin typeface="+mj-lt"/>
                <a:ea typeface="+mj-ea"/>
                <a:cs typeface="+mj-cs"/>
              </a:rPr>
              <a:t>What is being exposed</a:t>
            </a:r>
            <a:endParaRPr lang="en-US" sz="3600" dirty="0">
              <a:latin typeface="+mj-lt"/>
              <a:ea typeface="+mj-ea"/>
              <a:cs typeface="+mj-cs"/>
            </a:endParaRPr>
          </a:p>
        </p:txBody>
      </p:sp>
      <p:pic>
        <p:nvPicPr>
          <p:cNvPr id="3" name="Data Types" descr="A pie chart with text&#10;&#10;AI-generated content may be incorrect.">
            <a:extLst>
              <a:ext uri="{FF2B5EF4-FFF2-40B4-BE49-F238E27FC236}">
                <a16:creationId xmlns:a16="http://schemas.microsoft.com/office/drawing/2014/main" id="{27E9EE51-0877-9279-C0EA-917EB60FD586}"/>
              </a:ext>
            </a:extLst>
          </p:cNvPr>
          <p:cNvPicPr/>
          <p:nvPr/>
        </p:nvPicPr>
        <p:blipFill>
          <a:blip r:embed="rId3"/>
          <a:srcRect l="3134" r="3" b="3"/>
          <a:stretch>
            <a:fillRect/>
          </a:stretch>
        </p:blipFill>
        <p:spPr>
          <a:xfrm>
            <a:off x="20" y="10"/>
            <a:ext cx="5582392" cy="5143490"/>
          </a:xfrm>
          <a:prstGeom prst="rect">
            <a:avLst/>
          </a:prstGeom>
        </p:spPr>
      </p:pic>
      <p:sp>
        <p:nvSpPr>
          <p:cNvPr id="1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097905"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8736" y="341019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Tree>
    <p:extLst>
      <p:ext uri="{BB962C8B-B14F-4D97-AF65-F5344CB8AC3E}">
        <p14:creationId xmlns:p14="http://schemas.microsoft.com/office/powerpoint/2010/main" val="1391804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name="Slide 7">
    <p:bg>
      <p:bgPr>
        <a:solidFill>
          <a:srgbClr val="1E2532"/>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391536B-E849-EDB2-A3D9-340358F88884}"/>
              </a:ext>
            </a:extLst>
          </p:cNvPr>
          <p:cNvPicPr>
            <a:picLocks noChangeAspect="1"/>
          </p:cNvPicPr>
          <p:nvPr/>
        </p:nvPicPr>
        <p:blipFill>
          <a:blip r:embed="rId3"/>
          <a:srcRect l="871" r="1" b="1"/>
          <a:stretch>
            <a:fillRect/>
          </a:stretch>
        </p:blipFill>
        <p:spPr>
          <a:xfrm>
            <a:off x="20" y="0"/>
            <a:ext cx="9143980" cy="5142539"/>
          </a:xfrm>
          <a:prstGeom prst="rect">
            <a:avLst/>
          </a:prstGeom>
        </p:spPr>
      </p:pic>
      <p:sp>
        <p:nvSpPr>
          <p:cNvPr id="2" name="Text 0"/>
          <p:cNvSpPr/>
          <p:nvPr/>
        </p:nvSpPr>
        <p:spPr>
          <a:xfrm>
            <a:off x="457200" y="274320"/>
            <a:ext cx="8229600" cy="274320"/>
          </a:xfrm>
          <a:prstGeom prst="rect">
            <a:avLst/>
          </a:prstGeom>
          <a:noFill/>
          <a:ln/>
        </p:spPr>
        <p:txBody>
          <a:bodyPr wrap="square" rtlCol="0" anchor="ctr"/>
          <a:lstStyle/>
          <a:p>
            <a:pPr marL="0" indent="0">
              <a:buNone/>
            </a:pPr>
            <a:endParaRPr lang="en-US" sz="1400"/>
          </a:p>
        </p:txBody>
      </p:sp>
      <p:sp>
        <p:nvSpPr>
          <p:cNvPr id="3" name="Text 1"/>
          <p:cNvSpPr/>
          <p:nvPr/>
        </p:nvSpPr>
        <p:spPr>
          <a:xfrm>
            <a:off x="457200" y="317992"/>
            <a:ext cx="8869681" cy="548640"/>
          </a:xfrm>
          <a:prstGeom prst="rect">
            <a:avLst/>
          </a:prstGeom>
          <a:noFill/>
          <a:ln/>
        </p:spPr>
        <p:txBody>
          <a:bodyPr wrap="square" rtlCol="0" anchor="ctr"/>
          <a:lstStyle/>
          <a:p>
            <a:pPr marL="0" indent="0">
              <a:buNone/>
            </a:pPr>
            <a:r>
              <a:rPr lang="en-US" sz="3200" b="1">
                <a:solidFill>
                  <a:srgbClr val="FFFFFF"/>
                </a:solidFill>
                <a:latin typeface="Arial Black" pitchFamily="34" charset="0"/>
                <a:ea typeface="Arial Black" pitchFamily="34" charset="-122"/>
                <a:cs typeface="Arial Black" pitchFamily="34" charset="-120"/>
              </a:rPr>
              <a:t>Risk Typically Scales With Seniority</a:t>
            </a:r>
            <a:endParaRPr lang="en-US" sz="32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F0A531C-316D-A694-04E2-487CC885FB2F}"/>
            </a:ext>
          </a:extLst>
        </p:cNvPr>
        <p:cNvGrpSpPr/>
        <p:nvPr/>
      </p:nvGrpSpPr>
      <p:grpSpPr>
        <a:xfrm>
          <a:off x="0" y="0"/>
          <a:ext cx="0" cy="0"/>
          <a:chOff x="0" y="0"/>
          <a:chExt cx="0" cy="0"/>
        </a:xfrm>
      </p:grpSpPr>
      <p:sp>
        <p:nvSpPr>
          <p:cNvPr id="65" name="Rectangle 64">
            <a:extLst>
              <a:ext uri="{FF2B5EF4-FFF2-40B4-BE49-F238E27FC236}">
                <a16:creationId xmlns:a16="http://schemas.microsoft.com/office/drawing/2014/main" id="{16A15A88-001A-4EEF-8984-D87E64359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0">
            <a:extLst>
              <a:ext uri="{FF2B5EF4-FFF2-40B4-BE49-F238E27FC236}">
                <a16:creationId xmlns:a16="http://schemas.microsoft.com/office/drawing/2014/main" id="{72BC602B-6AB4-720A-3433-9F40844B4CDF}"/>
              </a:ext>
            </a:extLst>
          </p:cNvPr>
          <p:cNvSpPr/>
          <p:nvPr/>
        </p:nvSpPr>
        <p:spPr>
          <a:xfrm>
            <a:off x="2816029" y="58756"/>
            <a:ext cx="6097348" cy="1122681"/>
          </a:xfrm>
          <a:prstGeom prst="rect">
            <a:avLst/>
          </a:prstGeom>
        </p:spPr>
        <p:txBody>
          <a:bodyPr vert="horz" lIns="91440" tIns="45720" rIns="91440" bIns="45720" rtlCol="0" anchor="b">
            <a:normAutofit/>
          </a:bodyPr>
          <a:lstStyle/>
          <a:p>
            <a:pPr marL="0" indent="0" algn="r">
              <a:lnSpc>
                <a:spcPct val="90000"/>
              </a:lnSpc>
              <a:spcBef>
                <a:spcPct val="0"/>
              </a:spcBef>
              <a:spcAft>
                <a:spcPts val="600"/>
              </a:spcAft>
            </a:pPr>
            <a:r>
              <a:rPr lang="en-US" sz="5400" b="1" dirty="0">
                <a:solidFill>
                  <a:schemeClr val="bg1"/>
                </a:solidFill>
                <a:latin typeface="+mj-lt"/>
                <a:ea typeface="+mj-ea"/>
                <a:cs typeface="+mj-cs"/>
              </a:rPr>
              <a:t>Shadow AI at Home</a:t>
            </a:r>
            <a:endParaRPr lang="en-US" sz="5400" dirty="0">
              <a:solidFill>
                <a:schemeClr val="bg1"/>
              </a:solidFill>
              <a:latin typeface="+mj-lt"/>
              <a:ea typeface="+mj-ea"/>
              <a:cs typeface="+mj-cs"/>
            </a:endParaRPr>
          </a:p>
        </p:txBody>
      </p:sp>
      <p:pic>
        <p:nvPicPr>
          <p:cNvPr id="6" name="Picture 5">
            <a:extLst>
              <a:ext uri="{FF2B5EF4-FFF2-40B4-BE49-F238E27FC236}">
                <a16:creationId xmlns:a16="http://schemas.microsoft.com/office/drawing/2014/main" id="{FE83A0DB-163A-C6C1-655C-DF1AF68EC170}"/>
              </a:ext>
            </a:extLst>
          </p:cNvPr>
          <p:cNvPicPr>
            <a:picLocks noChangeAspect="1"/>
          </p:cNvPicPr>
          <p:nvPr/>
        </p:nvPicPr>
        <p:blipFill>
          <a:blip r:embed="rId3"/>
          <a:srcRect l="40269" r="7969" b="3"/>
          <a:stretch>
            <a:fillRect/>
          </a:stretch>
        </p:blipFill>
        <p:spPr>
          <a:xfrm>
            <a:off x="20" y="10"/>
            <a:ext cx="3413395" cy="5143490"/>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p:spPr>
      </p:pic>
      <p:grpSp>
        <p:nvGrpSpPr>
          <p:cNvPr id="66" name="Group 65">
            <a:extLst>
              <a:ext uri="{FF2B5EF4-FFF2-40B4-BE49-F238E27FC236}">
                <a16:creationId xmlns:a16="http://schemas.microsoft.com/office/drawing/2014/main" id="{A7900967-84CA-47B4-9F1C-E787BAC149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72963" y="0"/>
            <a:ext cx="663180" cy="5143500"/>
            <a:chOff x="3697284" y="-1"/>
            <a:chExt cx="884241" cy="6858001"/>
          </a:xfrm>
          <a:effectLst>
            <a:outerShdw blurRad="381000" dist="152400" algn="l" rotWithShape="0">
              <a:prstClr val="black">
                <a:alpha val="10000"/>
              </a:prstClr>
            </a:outerShdw>
          </a:effectLst>
        </p:grpSpPr>
        <p:sp>
          <p:nvSpPr>
            <p:cNvPr id="57" name="Freeform: Shape 56">
              <a:extLst>
                <a:ext uri="{FF2B5EF4-FFF2-40B4-BE49-F238E27FC236}">
                  <a16:creationId xmlns:a16="http://schemas.microsoft.com/office/drawing/2014/main" id="{CAB3C749-6482-440B-9386-94091006D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7" name="Freeform: Shape 66">
              <a:extLst>
                <a:ext uri="{FF2B5EF4-FFF2-40B4-BE49-F238E27FC236}">
                  <a16:creationId xmlns:a16="http://schemas.microsoft.com/office/drawing/2014/main" id="{3C5C6B36-2238-4BBF-87F8-B1B3F5DD56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TextBox 6">
            <a:extLst>
              <a:ext uri="{FF2B5EF4-FFF2-40B4-BE49-F238E27FC236}">
                <a16:creationId xmlns:a16="http://schemas.microsoft.com/office/drawing/2014/main" id="{F2C48067-8A63-7DE2-89AC-339F36BB473E}"/>
              </a:ext>
            </a:extLst>
          </p:cNvPr>
          <p:cNvSpPr txBox="1"/>
          <p:nvPr/>
        </p:nvSpPr>
        <p:spPr>
          <a:xfrm>
            <a:off x="4217829" y="2040165"/>
            <a:ext cx="3748780" cy="1840725"/>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dirty="0">
                <a:solidFill>
                  <a:schemeClr val="bg1">
                    <a:alpha val="80000"/>
                  </a:schemeClr>
                </a:solidFill>
              </a:rPr>
              <a:t>Remote email access (Webmail)</a:t>
            </a:r>
          </a:p>
          <a:p>
            <a:pPr marL="285750" indent="-228600">
              <a:lnSpc>
                <a:spcPct val="90000"/>
              </a:lnSpc>
              <a:spcAft>
                <a:spcPts val="600"/>
              </a:spcAft>
              <a:buFont typeface="Arial" panose="020B0604020202020204" pitchFamily="34" charset="0"/>
              <a:buChar char="•"/>
            </a:pPr>
            <a:r>
              <a:rPr lang="en-US" dirty="0">
                <a:solidFill>
                  <a:schemeClr val="bg1">
                    <a:alpha val="80000"/>
                  </a:schemeClr>
                </a:solidFill>
              </a:rPr>
              <a:t>Screen recording</a:t>
            </a:r>
          </a:p>
          <a:p>
            <a:pPr marL="285750" indent="-228600">
              <a:lnSpc>
                <a:spcPct val="90000"/>
              </a:lnSpc>
              <a:spcAft>
                <a:spcPts val="600"/>
              </a:spcAft>
              <a:buFont typeface="Arial" panose="020B0604020202020204" pitchFamily="34" charset="0"/>
              <a:buChar char="•"/>
            </a:pPr>
            <a:r>
              <a:rPr lang="en-US" dirty="0">
                <a:solidFill>
                  <a:schemeClr val="bg1">
                    <a:alpha val="80000"/>
                  </a:schemeClr>
                </a:solidFill>
              </a:rPr>
              <a:t>Likely a personal account</a:t>
            </a:r>
          </a:p>
          <a:p>
            <a:pPr marL="285750" indent="-228600">
              <a:lnSpc>
                <a:spcPct val="90000"/>
              </a:lnSpc>
              <a:spcAft>
                <a:spcPts val="600"/>
              </a:spcAft>
              <a:buFont typeface="Arial" panose="020B0604020202020204" pitchFamily="34" charset="0"/>
              <a:buChar char="•"/>
            </a:pPr>
            <a:r>
              <a:rPr lang="en-US" dirty="0">
                <a:solidFill>
                  <a:schemeClr val="bg1">
                    <a:alpha val="80000"/>
                  </a:schemeClr>
                </a:solidFill>
              </a:rPr>
              <a:t>Likely an executive or manager</a:t>
            </a:r>
          </a:p>
        </p:txBody>
      </p:sp>
    </p:spTree>
    <p:extLst>
      <p:ext uri="{BB962C8B-B14F-4D97-AF65-F5344CB8AC3E}">
        <p14:creationId xmlns:p14="http://schemas.microsoft.com/office/powerpoint/2010/main" val="2363351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627AB4F-402E-F5D2-8693-E1BFA99F44BA}"/>
            </a:ext>
          </a:extLst>
        </p:cNvPr>
        <p:cNvGrpSpPr/>
        <p:nvPr/>
      </p:nvGrpSpPr>
      <p:grpSpPr>
        <a:xfrm>
          <a:off x="0" y="0"/>
          <a:ext cx="0" cy="0"/>
          <a:chOff x="0" y="0"/>
          <a:chExt cx="0" cy="0"/>
        </a:xfrm>
      </p:grpSpPr>
      <p:sp useBgFill="1">
        <p:nvSpPr>
          <p:cNvPr id="105" name="Rectangle 104">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890B129-6679-34D3-42D6-7C1B602D0DA9}"/>
              </a:ext>
            </a:extLst>
          </p:cNvPr>
          <p:cNvPicPr>
            <a:picLocks noChangeAspect="1"/>
          </p:cNvPicPr>
          <p:nvPr/>
        </p:nvPicPr>
        <p:blipFill>
          <a:blip r:embed="rId3"/>
          <a:srcRect t="3367" b="24517"/>
          <a:stretch>
            <a:fillRect/>
          </a:stretch>
        </p:blipFill>
        <p:spPr>
          <a:xfrm>
            <a:off x="20" y="-16"/>
            <a:ext cx="9143977" cy="5143516"/>
          </a:xfrm>
          <a:prstGeom prst="rect">
            <a:avLst/>
          </a:prstGeom>
        </p:spPr>
      </p:pic>
      <p:sp>
        <p:nvSpPr>
          <p:cNvPr id="106" name="Rectangle 105">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27533" y="825237"/>
            <a:ext cx="5143502" cy="3493010"/>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0">
            <a:extLst>
              <a:ext uri="{FF2B5EF4-FFF2-40B4-BE49-F238E27FC236}">
                <a16:creationId xmlns:a16="http://schemas.microsoft.com/office/drawing/2014/main" id="{D66F4B48-FC55-CE6A-ACB2-CEC92B1CB87E}"/>
              </a:ext>
            </a:extLst>
          </p:cNvPr>
          <p:cNvSpPr/>
          <p:nvPr/>
        </p:nvSpPr>
        <p:spPr>
          <a:xfrm>
            <a:off x="482598" y="482600"/>
            <a:ext cx="5029201" cy="2676931"/>
          </a:xfrm>
          <a:prstGeom prst="rect">
            <a:avLst/>
          </a:prstGeom>
        </p:spPr>
        <p:txBody>
          <a:bodyPr vert="horz" lIns="91440" tIns="45720" rIns="91440" bIns="45720" rtlCol="0" anchor="t">
            <a:normAutofit/>
          </a:bodyPr>
          <a:lstStyle/>
          <a:p>
            <a:pPr marL="0" indent="0">
              <a:lnSpc>
                <a:spcPct val="90000"/>
              </a:lnSpc>
              <a:spcBef>
                <a:spcPct val="0"/>
              </a:spcBef>
              <a:spcAft>
                <a:spcPts val="600"/>
              </a:spcAft>
            </a:pPr>
            <a:r>
              <a:rPr lang="en-US" sz="3900" b="1" dirty="0">
                <a:solidFill>
                  <a:srgbClr val="FFFFFF"/>
                </a:solidFill>
                <a:effectLst>
                  <a:outerShdw blurRad="38100" dist="38100" dir="2700000" algn="tl">
                    <a:srgbClr val="000000">
                      <a:alpha val="43137"/>
                    </a:srgbClr>
                  </a:outerShdw>
                </a:effectLst>
                <a:latin typeface="+mj-lt"/>
                <a:ea typeface="+mj-ea"/>
                <a:cs typeface="+mj-cs"/>
              </a:rPr>
              <a:t>Shadow AI at Home 2.0</a:t>
            </a:r>
            <a:endParaRPr lang="en-US" sz="3900" dirty="0">
              <a:solidFill>
                <a:srgbClr val="FFFFFF"/>
              </a:solidFill>
              <a:effectLst>
                <a:outerShdw blurRad="38100" dist="38100" dir="2700000" algn="tl">
                  <a:srgbClr val="000000">
                    <a:alpha val="43137"/>
                  </a:srgbClr>
                </a:outerShdw>
              </a:effectLst>
              <a:latin typeface="+mj-lt"/>
              <a:ea typeface="+mj-ea"/>
              <a:cs typeface="+mj-cs"/>
            </a:endParaRPr>
          </a:p>
        </p:txBody>
      </p:sp>
      <p:sp>
        <p:nvSpPr>
          <p:cNvPr id="107" name="Rectangle 106">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55140" y="1654638"/>
            <a:ext cx="5143502" cy="1834218"/>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02389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F9EDC9C-9063-6245-9D7C-8616F09EA05A}"/>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173D5E2-2645-E1D0-943D-B685B1FCBC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BF2A463-8F20-4617-AFCF-0DA8A36DF983}"/>
              </a:ext>
            </a:extLst>
          </p:cNvPr>
          <p:cNvPicPr>
            <a:picLocks noChangeAspect="1"/>
          </p:cNvPicPr>
          <p:nvPr/>
        </p:nvPicPr>
        <p:blipFill>
          <a:blip r:embed="rId3"/>
          <a:srcRect t="6810" r="10370" b="2281"/>
          <a:stretch>
            <a:fillRect/>
          </a:stretch>
        </p:blipFill>
        <p:spPr>
          <a:xfrm>
            <a:off x="2642616" y="10"/>
            <a:ext cx="6501384" cy="5143490"/>
          </a:xfrm>
          <a:prstGeom prst="rect">
            <a:avLst/>
          </a:prstGeom>
        </p:spPr>
      </p:pic>
      <p:sp>
        <p:nvSpPr>
          <p:cNvPr id="12" name="Rectangle 11">
            <a:extLst>
              <a:ext uri="{FF2B5EF4-FFF2-40B4-BE49-F238E27FC236}">
                <a16:creationId xmlns:a16="http://schemas.microsoft.com/office/drawing/2014/main" id="{4DD9495D-305B-1455-0CA5-0636869A3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004404" cy="51435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0">
            <a:extLst>
              <a:ext uri="{FF2B5EF4-FFF2-40B4-BE49-F238E27FC236}">
                <a16:creationId xmlns:a16="http://schemas.microsoft.com/office/drawing/2014/main" id="{0FAE31ED-C231-AF95-88B3-E9AB5AC3147D}"/>
              </a:ext>
            </a:extLst>
          </p:cNvPr>
          <p:cNvSpPr/>
          <p:nvPr/>
        </p:nvSpPr>
        <p:spPr>
          <a:xfrm>
            <a:off x="358485" y="841772"/>
            <a:ext cx="3017520" cy="240310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600" b="1">
                <a:solidFill>
                  <a:schemeClr val="bg1"/>
                </a:solidFill>
                <a:latin typeface="+mj-lt"/>
                <a:ea typeface="+mj-ea"/>
                <a:cs typeface="+mj-cs"/>
              </a:rPr>
              <a:t>Discover</a:t>
            </a:r>
            <a:endParaRPr lang="en-US" sz="3600">
              <a:solidFill>
                <a:schemeClr val="bg1"/>
              </a:solidFill>
              <a:latin typeface="+mj-lt"/>
              <a:ea typeface="+mj-ea"/>
              <a:cs typeface="+mj-cs"/>
            </a:endParaRPr>
          </a:p>
        </p:txBody>
      </p:sp>
      <p:sp>
        <p:nvSpPr>
          <p:cNvPr id="5" name="TextBox 4">
            <a:extLst>
              <a:ext uri="{FF2B5EF4-FFF2-40B4-BE49-F238E27FC236}">
                <a16:creationId xmlns:a16="http://schemas.microsoft.com/office/drawing/2014/main" id="{0D122BD8-9CE6-638E-845B-9A9971E73879}"/>
              </a:ext>
            </a:extLst>
          </p:cNvPr>
          <p:cNvSpPr txBox="1"/>
          <p:nvPr/>
        </p:nvSpPr>
        <p:spPr>
          <a:xfrm>
            <a:off x="358485" y="3654691"/>
            <a:ext cx="3017519" cy="906106"/>
          </a:xfrm>
          <a:prstGeom prst="rect">
            <a:avLst/>
          </a:prstGeom>
        </p:spPr>
        <p:txBody>
          <a:bodyPr vert="horz" lIns="91440" tIns="45720" rIns="91440" bIns="45720" rtlCol="0">
            <a:normAutofit/>
          </a:bodyPr>
          <a:lstStyle/>
          <a:p>
            <a:pPr>
              <a:lnSpc>
                <a:spcPct val="90000"/>
              </a:lnSpc>
              <a:spcBef>
                <a:spcPts val="1000"/>
              </a:spcBef>
            </a:pPr>
            <a:r>
              <a:rPr lang="en-US" sz="1500">
                <a:solidFill>
                  <a:schemeClr val="bg1"/>
                </a:solidFill>
              </a:rPr>
              <a:t>With Communication and Tools</a:t>
            </a:r>
          </a:p>
        </p:txBody>
      </p:sp>
      <p:sp>
        <p:nvSpPr>
          <p:cNvPr id="14" name="Rectangle 13">
            <a:extLst>
              <a:ext uri="{FF2B5EF4-FFF2-40B4-BE49-F238E27FC236}">
                <a16:creationId xmlns:a16="http://schemas.microsoft.com/office/drawing/2014/main" id="{4AD3F553-7F36-10F0-EB8D-97E2C267E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4E63F6D7-C650-9740-68A1-0CE14EA83B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B781ABAD-6C5A-68D5-5AD7-D2995F156FAB}"/>
              </a:ext>
            </a:extLst>
          </p:cNvPr>
          <p:cNvSpPr/>
          <p:nvPr/>
        </p:nvSpPr>
        <p:spPr>
          <a:xfrm>
            <a:off x="238193" y="409057"/>
            <a:ext cx="841572" cy="33986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259182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B7D9E28-30A4-EDE1-92B6-9456A8447D46}"/>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4B91AAFB-FEF7-E96B-4115-C9A66104EF8B}"/>
              </a:ext>
            </a:extLst>
          </p:cNvPr>
          <p:cNvSpPr/>
          <p:nvPr/>
        </p:nvSpPr>
        <p:spPr>
          <a:xfrm>
            <a:off x="445225" y="285580"/>
            <a:ext cx="8183880" cy="480061"/>
          </a:xfrm>
          <a:prstGeom prst="rect">
            <a:avLst/>
          </a:prstGeom>
        </p:spPr>
        <p:txBody>
          <a:bodyPr vert="horz" lIns="91440" tIns="45720" rIns="91440" bIns="45720" rtlCol="0" anchor="ctr">
            <a:noAutofit/>
          </a:bodyPr>
          <a:lstStyle/>
          <a:p>
            <a:pPr marL="0" indent="0" algn="ctr">
              <a:lnSpc>
                <a:spcPct val="90000"/>
              </a:lnSpc>
              <a:spcBef>
                <a:spcPct val="0"/>
              </a:spcBef>
              <a:spcAft>
                <a:spcPts val="600"/>
              </a:spcAft>
            </a:pPr>
            <a:r>
              <a:rPr lang="en-US" sz="4800" b="1" dirty="0">
                <a:latin typeface="+mj-lt"/>
                <a:ea typeface="+mj-ea"/>
                <a:cs typeface="+mj-cs"/>
              </a:rPr>
              <a:t>What is likely getting used</a:t>
            </a:r>
            <a:endParaRPr lang="en-US" sz="4800" dirty="0">
              <a:latin typeface="+mj-lt"/>
              <a:ea typeface="+mj-ea"/>
              <a:cs typeface="+mj-cs"/>
            </a:endParaRPr>
          </a:p>
        </p:txBody>
      </p:sp>
      <p:pic>
        <p:nvPicPr>
          <p:cNvPr id="9" name="Picture 8">
            <a:extLst>
              <a:ext uri="{FF2B5EF4-FFF2-40B4-BE49-F238E27FC236}">
                <a16:creationId xmlns:a16="http://schemas.microsoft.com/office/drawing/2014/main" id="{84219E9E-4C4D-C578-CF20-B7843E0D32C6}"/>
              </a:ext>
            </a:extLst>
          </p:cNvPr>
          <p:cNvPicPr>
            <a:picLocks noChangeAspect="1"/>
          </p:cNvPicPr>
          <p:nvPr/>
        </p:nvPicPr>
        <p:blipFill>
          <a:blip r:embed="rId3"/>
          <a:stretch>
            <a:fillRect/>
          </a:stretch>
        </p:blipFill>
        <p:spPr>
          <a:xfrm>
            <a:off x="697583" y="834696"/>
            <a:ext cx="7389159" cy="4308803"/>
          </a:xfrm>
          <a:prstGeom prst="rect">
            <a:avLst/>
          </a:prstGeom>
        </p:spPr>
      </p:pic>
    </p:spTree>
    <p:extLst>
      <p:ext uri="{BB962C8B-B14F-4D97-AF65-F5344CB8AC3E}">
        <p14:creationId xmlns:p14="http://schemas.microsoft.com/office/powerpoint/2010/main" val="204824050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7D35F7B-4C4D-6F43-5E3B-E3D02CBCDFF2}"/>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BA569A8B-40FC-7C0A-4837-F4DF28966FAD}"/>
              </a:ext>
            </a:extLst>
          </p:cNvPr>
          <p:cNvSpPr/>
          <p:nvPr/>
        </p:nvSpPr>
        <p:spPr>
          <a:xfrm>
            <a:off x="445225" y="285580"/>
            <a:ext cx="8183880" cy="480061"/>
          </a:xfrm>
          <a:prstGeom prst="rect">
            <a:avLst/>
          </a:prstGeom>
        </p:spPr>
        <p:txBody>
          <a:bodyPr vert="horz" lIns="91440" tIns="45720" rIns="91440" bIns="45720" rtlCol="0" anchor="ctr">
            <a:noAutofit/>
          </a:bodyPr>
          <a:lstStyle/>
          <a:p>
            <a:pPr algn="ctr">
              <a:lnSpc>
                <a:spcPct val="90000"/>
              </a:lnSpc>
              <a:spcBef>
                <a:spcPct val="0"/>
              </a:spcBef>
              <a:spcAft>
                <a:spcPts val="600"/>
              </a:spcAft>
            </a:pPr>
            <a:r>
              <a:rPr lang="en-US" sz="4800" b="1" dirty="0"/>
              <a:t>The form it’s likely in</a:t>
            </a:r>
            <a:endParaRPr lang="en-US" sz="4800" dirty="0"/>
          </a:p>
        </p:txBody>
      </p:sp>
      <p:pic>
        <p:nvPicPr>
          <p:cNvPr id="9" name="Picture 8">
            <a:extLst>
              <a:ext uri="{FF2B5EF4-FFF2-40B4-BE49-F238E27FC236}">
                <a16:creationId xmlns:a16="http://schemas.microsoft.com/office/drawing/2014/main" id="{E4EC1506-8AF0-99D0-79DE-024A42C64488}"/>
              </a:ext>
            </a:extLst>
          </p:cNvPr>
          <p:cNvPicPr>
            <a:picLocks noChangeAspect="1"/>
          </p:cNvPicPr>
          <p:nvPr/>
        </p:nvPicPr>
        <p:blipFill>
          <a:blip r:embed="rId3"/>
          <a:stretch>
            <a:fillRect/>
          </a:stretch>
        </p:blipFill>
        <p:spPr>
          <a:xfrm>
            <a:off x="68281" y="817844"/>
            <a:ext cx="8565241" cy="4282621"/>
          </a:xfrm>
          <a:prstGeom prst="rect">
            <a:avLst/>
          </a:prstGeom>
        </p:spPr>
      </p:pic>
    </p:spTree>
    <p:extLst>
      <p:ext uri="{BB962C8B-B14F-4D97-AF65-F5344CB8AC3E}">
        <p14:creationId xmlns:p14="http://schemas.microsoft.com/office/powerpoint/2010/main" val="308529575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1"/>
          <p:cNvSpPr/>
          <p:nvPr/>
        </p:nvSpPr>
        <p:spPr>
          <a:xfrm>
            <a:off x="457199" y="502920"/>
            <a:ext cx="8178801" cy="548640"/>
          </a:xfrm>
          <a:prstGeom prst="rect">
            <a:avLst/>
          </a:prstGeom>
          <a:noFill/>
          <a:ln/>
        </p:spPr>
        <p:txBody>
          <a:bodyPr wrap="square" rtlCol="0" anchor="ctr"/>
          <a:lstStyle/>
          <a:p>
            <a:pPr marL="0" indent="0">
              <a:buNone/>
            </a:pPr>
            <a:r>
              <a:rPr lang="en-US" sz="3600" b="1">
                <a:solidFill>
                  <a:srgbClr val="FFFFFF"/>
                </a:solidFill>
                <a:latin typeface="Arial Black" pitchFamily="34" charset="0"/>
                <a:ea typeface="Arial Black" pitchFamily="34" charset="-122"/>
                <a:cs typeface="Arial Black" pitchFamily="34" charset="-120"/>
              </a:rPr>
              <a:t>Typical Interfaces to AI</a:t>
            </a:r>
            <a:endParaRPr lang="en-US" sz="3600"/>
          </a:p>
        </p:txBody>
      </p:sp>
      <p:sp>
        <p:nvSpPr>
          <p:cNvPr id="5" name="Shape 2"/>
          <p:cNvSpPr/>
          <p:nvPr/>
        </p:nvSpPr>
        <p:spPr>
          <a:xfrm>
            <a:off x="457199" y="1280160"/>
            <a:ext cx="6407624" cy="914400"/>
          </a:xfrm>
          <a:prstGeom prst="rect">
            <a:avLst/>
          </a:prstGeom>
          <a:solidFill>
            <a:srgbClr val="283242"/>
          </a:solidFill>
          <a:ln/>
        </p:spPr>
        <p:txBody>
          <a:bodyPr/>
          <a:lstStyle/>
          <a:p>
            <a:r>
              <a:rPr lang="en-US" b="1">
                <a:solidFill>
                  <a:srgbClr val="EF4444"/>
                </a:solidFill>
              </a:rPr>
              <a:t>Standalone Tools</a:t>
            </a:r>
            <a:br>
              <a:rPr lang="en-US">
                <a:solidFill>
                  <a:srgbClr val="FFFFFF"/>
                </a:solidFill>
              </a:rPr>
            </a:br>
            <a:r>
              <a:rPr lang="en-US">
                <a:solidFill>
                  <a:srgbClr val="FFFFFF"/>
                </a:solidFill>
              </a:rPr>
              <a:t>ChatGPT, Claude, Gemini accessed directly</a:t>
            </a:r>
            <a:endParaRPr lang="en-US"/>
          </a:p>
        </p:txBody>
      </p:sp>
      <p:sp>
        <p:nvSpPr>
          <p:cNvPr id="7" name="Text 4"/>
          <p:cNvSpPr/>
          <p:nvPr/>
        </p:nvSpPr>
        <p:spPr>
          <a:xfrm>
            <a:off x="640080" y="1371600"/>
            <a:ext cx="2286000" cy="365760"/>
          </a:xfrm>
          <a:prstGeom prst="rect">
            <a:avLst/>
          </a:prstGeom>
          <a:noFill/>
          <a:ln/>
        </p:spPr>
        <p:txBody>
          <a:bodyPr wrap="square" rtlCol="0" anchor="ctr"/>
          <a:lstStyle/>
          <a:p>
            <a:pPr marL="0" indent="0">
              <a:buNone/>
            </a:pPr>
            <a:endParaRPr lang="en-US" sz="1600"/>
          </a:p>
        </p:txBody>
      </p:sp>
      <p:sp>
        <p:nvSpPr>
          <p:cNvPr id="8" name="Text 5"/>
          <p:cNvSpPr/>
          <p:nvPr/>
        </p:nvSpPr>
        <p:spPr>
          <a:xfrm>
            <a:off x="640080" y="1737360"/>
            <a:ext cx="4480560" cy="365760"/>
          </a:xfrm>
          <a:prstGeom prst="rect">
            <a:avLst/>
          </a:prstGeom>
          <a:noFill/>
          <a:ln/>
        </p:spPr>
        <p:txBody>
          <a:bodyPr wrap="square" rtlCol="0" anchor="ctr"/>
          <a:lstStyle/>
          <a:p>
            <a:pPr marL="0" indent="0">
              <a:buNone/>
            </a:pPr>
            <a:endParaRPr lang="en-US" sz="1300"/>
          </a:p>
        </p:txBody>
      </p:sp>
      <p:sp>
        <p:nvSpPr>
          <p:cNvPr id="9" name="Shape 6"/>
          <p:cNvSpPr/>
          <p:nvPr/>
        </p:nvSpPr>
        <p:spPr>
          <a:xfrm>
            <a:off x="457200" y="2331720"/>
            <a:ext cx="6407624" cy="914400"/>
          </a:xfrm>
          <a:prstGeom prst="rect">
            <a:avLst/>
          </a:prstGeom>
          <a:solidFill>
            <a:srgbClr val="283242"/>
          </a:solidFill>
          <a:ln/>
        </p:spPr>
        <p:txBody>
          <a:bodyPr/>
          <a:lstStyle/>
          <a:p>
            <a:r>
              <a:rPr lang="en-US" b="1" dirty="0">
                <a:solidFill>
                  <a:srgbClr val="D97706"/>
                </a:solidFill>
              </a:rPr>
              <a:t>Browser Extensions **</a:t>
            </a:r>
          </a:p>
          <a:p>
            <a:r>
              <a:rPr lang="en-US" dirty="0">
                <a:solidFill>
                  <a:srgbClr val="FFFFFF"/>
                </a:solidFill>
              </a:rPr>
              <a:t>53% of browser extensions can access cookies, passwords, history</a:t>
            </a:r>
            <a:endParaRPr lang="en-US" dirty="0"/>
          </a:p>
          <a:p>
            <a:endParaRPr lang="en-US" dirty="0"/>
          </a:p>
        </p:txBody>
      </p:sp>
      <p:sp>
        <p:nvSpPr>
          <p:cNvPr id="11" name="Text 8"/>
          <p:cNvSpPr/>
          <p:nvPr/>
        </p:nvSpPr>
        <p:spPr>
          <a:xfrm>
            <a:off x="640080" y="2423160"/>
            <a:ext cx="2286000" cy="365760"/>
          </a:xfrm>
          <a:prstGeom prst="rect">
            <a:avLst/>
          </a:prstGeom>
          <a:noFill/>
          <a:ln/>
        </p:spPr>
        <p:txBody>
          <a:bodyPr wrap="square" rtlCol="0" anchor="ctr"/>
          <a:lstStyle/>
          <a:p>
            <a:pPr marL="0" indent="0">
              <a:buNone/>
            </a:pPr>
            <a:endParaRPr lang="en-US"/>
          </a:p>
        </p:txBody>
      </p:sp>
      <p:sp>
        <p:nvSpPr>
          <p:cNvPr id="12" name="Text 9"/>
          <p:cNvSpPr/>
          <p:nvPr/>
        </p:nvSpPr>
        <p:spPr>
          <a:xfrm>
            <a:off x="640080" y="2788920"/>
            <a:ext cx="4480560" cy="365760"/>
          </a:xfrm>
          <a:prstGeom prst="rect">
            <a:avLst/>
          </a:prstGeom>
          <a:noFill/>
          <a:ln/>
        </p:spPr>
        <p:txBody>
          <a:bodyPr wrap="square" rtlCol="0" anchor="ctr"/>
          <a:lstStyle/>
          <a:p>
            <a:pPr marL="0" indent="0">
              <a:buNone/>
            </a:pPr>
            <a:endParaRPr lang="en-US"/>
          </a:p>
        </p:txBody>
      </p:sp>
      <p:sp>
        <p:nvSpPr>
          <p:cNvPr id="13" name="Shape 10"/>
          <p:cNvSpPr/>
          <p:nvPr/>
        </p:nvSpPr>
        <p:spPr>
          <a:xfrm>
            <a:off x="457199" y="3383280"/>
            <a:ext cx="6407625" cy="914400"/>
          </a:xfrm>
          <a:prstGeom prst="rect">
            <a:avLst/>
          </a:prstGeom>
          <a:solidFill>
            <a:srgbClr val="283242"/>
          </a:solidFill>
          <a:ln/>
        </p:spPr>
        <p:txBody>
          <a:bodyPr/>
          <a:lstStyle/>
          <a:p>
            <a:r>
              <a:rPr lang="en-US" b="1" dirty="0">
                <a:solidFill>
                  <a:srgbClr val="0891B2"/>
                </a:solidFill>
              </a:rPr>
              <a:t>Embedded AI ***</a:t>
            </a:r>
          </a:p>
          <a:p>
            <a:r>
              <a:rPr lang="en-US" dirty="0">
                <a:solidFill>
                  <a:srgbClr val="FFFFFF"/>
                </a:solidFill>
              </a:rPr>
              <a:t>AI features added to your existing technology solutions</a:t>
            </a:r>
            <a:endParaRPr lang="en-US" dirty="0"/>
          </a:p>
          <a:p>
            <a:endParaRPr lang="en-US" dirty="0"/>
          </a:p>
        </p:txBody>
      </p:sp>
      <p:sp>
        <p:nvSpPr>
          <p:cNvPr id="15" name="Text 12"/>
          <p:cNvSpPr/>
          <p:nvPr/>
        </p:nvSpPr>
        <p:spPr>
          <a:xfrm>
            <a:off x="640080" y="3474720"/>
            <a:ext cx="2286000" cy="365760"/>
          </a:xfrm>
          <a:prstGeom prst="rect">
            <a:avLst/>
          </a:prstGeom>
          <a:noFill/>
          <a:ln/>
        </p:spPr>
        <p:txBody>
          <a:bodyPr wrap="square" rtlCol="0" anchor="ctr"/>
          <a:lstStyle/>
          <a:p>
            <a:pPr marL="0" indent="0">
              <a:buNone/>
            </a:pP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Image 0" descr="preencoded.png"/>
          <p:cNvPicPr>
            <a:picLocks noChangeAspect="1"/>
          </p:cNvPicPr>
          <p:nvPr/>
        </p:nvPicPr>
        <p:blipFill>
          <a:blip r:embed="rId3"/>
          <a:stretch>
            <a:fillRect/>
          </a:stretch>
        </p:blipFill>
        <p:spPr>
          <a:xfrm>
            <a:off x="41289" y="940158"/>
            <a:ext cx="9068241" cy="3425780"/>
          </a:xfrm>
          <a:prstGeom prst="rect">
            <a:avLst/>
          </a:prstGeom>
        </p:spPr>
      </p:pic>
    </p:spTree>
    <p:extLst>
      <p:ext uri="{BB962C8B-B14F-4D97-AF65-F5344CB8AC3E}">
        <p14:creationId xmlns:p14="http://schemas.microsoft.com/office/powerpoint/2010/main" val="24815076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0A7C7A9-27D1-74D0-02AA-A9A4E1B9359B}"/>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C6B158B5-50B5-4927-A367-7C9F3AFE5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0">
            <a:extLst>
              <a:ext uri="{FF2B5EF4-FFF2-40B4-BE49-F238E27FC236}">
                <a16:creationId xmlns:a16="http://schemas.microsoft.com/office/drawing/2014/main" id="{797A4179-9BA2-2DCD-ED79-A9D94C3D0908}"/>
              </a:ext>
            </a:extLst>
          </p:cNvPr>
          <p:cNvSpPr/>
          <p:nvPr/>
        </p:nvSpPr>
        <p:spPr>
          <a:xfrm>
            <a:off x="4835772" y="149396"/>
            <a:ext cx="3583654" cy="1999132"/>
          </a:xfrm>
          <a:prstGeom prst="rect">
            <a:avLst/>
          </a:prstGeom>
        </p:spPr>
        <p:txBody>
          <a:bodyPr vert="horz" lIns="91440" tIns="45720" rIns="91440" bIns="45720" rtlCol="0" anchor="b">
            <a:normAutofit fontScale="92500"/>
          </a:bodyPr>
          <a:lstStyle/>
          <a:p>
            <a:pPr algn="r">
              <a:lnSpc>
                <a:spcPct val="90000"/>
              </a:lnSpc>
              <a:spcBef>
                <a:spcPct val="0"/>
              </a:spcBef>
              <a:spcAft>
                <a:spcPts val="600"/>
              </a:spcAft>
            </a:pPr>
            <a:r>
              <a:rPr lang="en-US" sz="4600" b="1" dirty="0">
                <a:solidFill>
                  <a:schemeClr val="bg1"/>
                </a:solidFill>
                <a:latin typeface="+mj-lt"/>
                <a:ea typeface="+mj-ea"/>
                <a:cs typeface="+mj-cs"/>
              </a:rPr>
              <a:t>Low-fi Versus Hi-Fi Detection Tools</a:t>
            </a:r>
            <a:endParaRPr lang="en-US" sz="4600" dirty="0">
              <a:solidFill>
                <a:schemeClr val="bg1"/>
              </a:solidFill>
              <a:latin typeface="+mj-lt"/>
              <a:ea typeface="+mj-ea"/>
              <a:cs typeface="+mj-cs"/>
            </a:endParaRPr>
          </a:p>
        </p:txBody>
      </p:sp>
      <p:pic>
        <p:nvPicPr>
          <p:cNvPr id="4" name="Picture 3">
            <a:extLst>
              <a:ext uri="{FF2B5EF4-FFF2-40B4-BE49-F238E27FC236}">
                <a16:creationId xmlns:a16="http://schemas.microsoft.com/office/drawing/2014/main" id="{55869C14-28DA-FC84-BD5B-6E07B17E7150}"/>
              </a:ext>
            </a:extLst>
          </p:cNvPr>
          <p:cNvPicPr>
            <a:picLocks noChangeAspect="1"/>
          </p:cNvPicPr>
          <p:nvPr/>
        </p:nvPicPr>
        <p:blipFill>
          <a:blip r:embed="rId3"/>
          <a:srcRect l="8359" r="27626" b="-1"/>
          <a:stretch>
            <a:fillRect/>
          </a:stretch>
        </p:blipFill>
        <p:spPr>
          <a:xfrm>
            <a:off x="20" y="1"/>
            <a:ext cx="4686958" cy="5143499"/>
          </a:xfrm>
          <a:custGeom>
            <a:avLst/>
            <a:gdLst/>
            <a:ahLst/>
            <a:cxnLst/>
            <a:rect l="l" t="t" r="r" b="b"/>
            <a:pathLst>
              <a:path w="6249303" h="6857998">
                <a:moveTo>
                  <a:pt x="5497146" y="6118149"/>
                </a:moveTo>
                <a:cubicBezTo>
                  <a:pt x="5503695" y="6124102"/>
                  <a:pt x="5511317" y="6129341"/>
                  <a:pt x="5518366" y="6133723"/>
                </a:cubicBezTo>
                <a:cubicBezTo>
                  <a:pt x="5525509" y="6138152"/>
                  <a:pt x="5530855" y="6143474"/>
                  <a:pt x="5534525" y="6149380"/>
                </a:cubicBezTo>
                <a:lnTo>
                  <a:pt x="5540000" y="6166562"/>
                </a:lnTo>
                <a:lnTo>
                  <a:pt x="5534525" y="6149379"/>
                </a:lnTo>
                <a:cubicBezTo>
                  <a:pt x="5530855" y="6143474"/>
                  <a:pt x="5525509" y="6138152"/>
                  <a:pt x="5518366" y="6133722"/>
                </a:cubicBezTo>
                <a:cubicBezTo>
                  <a:pt x="5511317" y="6129341"/>
                  <a:pt x="5503695" y="6124102"/>
                  <a:pt x="5497146" y="6118149"/>
                </a:cubicBezTo>
                <a:close/>
                <a:moveTo>
                  <a:pt x="5405304" y="4941372"/>
                </a:moveTo>
                <a:lnTo>
                  <a:pt x="5408634" y="4950869"/>
                </a:lnTo>
                <a:lnTo>
                  <a:pt x="5418318" y="4991382"/>
                </a:lnTo>
                <a:lnTo>
                  <a:pt x="5408634" y="4950868"/>
                </a:lnTo>
                <a:close/>
                <a:moveTo>
                  <a:pt x="5409242" y="4749807"/>
                </a:moveTo>
                <a:cubicBezTo>
                  <a:pt x="5397106" y="4762826"/>
                  <a:pt x="5396249" y="4781365"/>
                  <a:pt x="5394535" y="4799797"/>
                </a:cubicBezTo>
                <a:cubicBezTo>
                  <a:pt x="5396249" y="4781365"/>
                  <a:pt x="5397106" y="4762827"/>
                  <a:pt x="5409242" y="4749807"/>
                </a:cubicBezTo>
                <a:close/>
                <a:moveTo>
                  <a:pt x="5427041" y="4543185"/>
                </a:moveTo>
                <a:cubicBezTo>
                  <a:pt x="5428019" y="4548281"/>
                  <a:pt x="5430065" y="4553662"/>
                  <a:pt x="5432447" y="4557092"/>
                </a:cubicBezTo>
                <a:cubicBezTo>
                  <a:pt x="5444067" y="4573618"/>
                  <a:pt x="5452855" y="4588275"/>
                  <a:pt x="5458810" y="4602021"/>
                </a:cubicBezTo>
                <a:cubicBezTo>
                  <a:pt x="5452855" y="4588275"/>
                  <a:pt x="5444067" y="4573618"/>
                  <a:pt x="5432447" y="4557091"/>
                </a:cubicBezTo>
                <a:close/>
                <a:moveTo>
                  <a:pt x="5893259" y="2819253"/>
                </a:moveTo>
                <a:lnTo>
                  <a:pt x="5904902" y="2827484"/>
                </a:lnTo>
                <a:lnTo>
                  <a:pt x="5904904" y="2827486"/>
                </a:lnTo>
                <a:lnTo>
                  <a:pt x="5933407" y="2861156"/>
                </a:lnTo>
                <a:lnTo>
                  <a:pt x="5923753" y="2842392"/>
                </a:lnTo>
                <a:lnTo>
                  <a:pt x="5904904" y="2827486"/>
                </a:lnTo>
                <a:lnTo>
                  <a:pt x="5904902" y="2827483"/>
                </a:lnTo>
                <a:close/>
                <a:moveTo>
                  <a:pt x="5823604" y="1974015"/>
                </a:moveTo>
                <a:lnTo>
                  <a:pt x="5817090" y="1999763"/>
                </a:lnTo>
                <a:cubicBezTo>
                  <a:pt x="5813281" y="2008056"/>
                  <a:pt x="5807601" y="2016020"/>
                  <a:pt x="5799362" y="2023547"/>
                </a:cubicBezTo>
                <a:cubicBezTo>
                  <a:pt x="5815841" y="2008497"/>
                  <a:pt x="5822079" y="1991685"/>
                  <a:pt x="5823604" y="1974015"/>
                </a:cubicBezTo>
                <a:close/>
                <a:moveTo>
                  <a:pt x="5806410" y="1768838"/>
                </a:moveTo>
                <a:cubicBezTo>
                  <a:pt x="5802029" y="1774411"/>
                  <a:pt x="5799266" y="1779948"/>
                  <a:pt x="5797809" y="1785412"/>
                </a:cubicBezTo>
                <a:lnTo>
                  <a:pt x="5797028" y="1801558"/>
                </a:lnTo>
                <a:cubicBezTo>
                  <a:pt x="5795361" y="1790986"/>
                  <a:pt x="5797647" y="1779981"/>
                  <a:pt x="5806410" y="1768838"/>
                </a:cubicBezTo>
                <a:close/>
                <a:moveTo>
                  <a:pt x="5915999" y="520953"/>
                </a:moveTo>
                <a:lnTo>
                  <a:pt x="5909271" y="549926"/>
                </a:lnTo>
                <a:lnTo>
                  <a:pt x="5903017" y="566616"/>
                </a:lnTo>
                <a:lnTo>
                  <a:pt x="5897067" y="581804"/>
                </a:lnTo>
                <a:lnTo>
                  <a:pt x="5896649" y="583595"/>
                </a:lnTo>
                <a:lnTo>
                  <a:pt x="5894474" y="589388"/>
                </a:lnTo>
                <a:cubicBezTo>
                  <a:pt x="5892074" y="597005"/>
                  <a:pt x="5890316" y="604728"/>
                  <a:pt x="5889851" y="612658"/>
                </a:cubicBezTo>
                <a:lnTo>
                  <a:pt x="5896649" y="583595"/>
                </a:lnTo>
                <a:lnTo>
                  <a:pt x="5902965" y="566754"/>
                </a:lnTo>
                <a:lnTo>
                  <a:pt x="5903017" y="566616"/>
                </a:lnTo>
                <a:lnTo>
                  <a:pt x="5908855" y="551717"/>
                </a:lnTo>
                <a:lnTo>
                  <a:pt x="5909271" y="549926"/>
                </a:lnTo>
                <a:lnTo>
                  <a:pt x="5911436" y="544146"/>
                </a:lnTo>
                <a:cubicBezTo>
                  <a:pt x="5913823" y="536547"/>
                  <a:pt x="5915561" y="528850"/>
                  <a:pt x="5915999" y="520953"/>
                </a:cubicBezTo>
                <a:close/>
                <a:moveTo>
                  <a:pt x="5864896" y="268794"/>
                </a:moveTo>
                <a:cubicBezTo>
                  <a:pt x="5862371" y="279176"/>
                  <a:pt x="5860668" y="289296"/>
                  <a:pt x="5860021" y="299164"/>
                </a:cubicBezTo>
                <a:cubicBezTo>
                  <a:pt x="5859371" y="309031"/>
                  <a:pt x="5859776" y="318646"/>
                  <a:pt x="5861466" y="328017"/>
                </a:cubicBezTo>
                <a:close/>
                <a:moveTo>
                  <a:pt x="0" y="0"/>
                </a:moveTo>
                <a:lnTo>
                  <a:pt x="6182312" y="0"/>
                </a:lnTo>
                <a:lnTo>
                  <a:pt x="6178097" y="24480"/>
                </a:lnTo>
                <a:cubicBezTo>
                  <a:pt x="6175612" y="32636"/>
                  <a:pt x="6171850" y="40471"/>
                  <a:pt x="6166086" y="47806"/>
                </a:cubicBezTo>
                <a:cubicBezTo>
                  <a:pt x="6151226" y="66857"/>
                  <a:pt x="6154655" y="85336"/>
                  <a:pt x="6156942" y="105718"/>
                </a:cubicBezTo>
                <a:cubicBezTo>
                  <a:pt x="6158656" y="121150"/>
                  <a:pt x="6158085" y="136963"/>
                  <a:pt x="6158277" y="152584"/>
                </a:cubicBezTo>
                <a:cubicBezTo>
                  <a:pt x="6158846" y="180017"/>
                  <a:pt x="6159037" y="207450"/>
                  <a:pt x="6159990" y="234883"/>
                </a:cubicBezTo>
                <a:cubicBezTo>
                  <a:pt x="6160370" y="243648"/>
                  <a:pt x="6165135" y="252600"/>
                  <a:pt x="6164373" y="261173"/>
                </a:cubicBezTo>
                <a:cubicBezTo>
                  <a:pt x="6160752" y="300800"/>
                  <a:pt x="6155037" y="340425"/>
                  <a:pt x="6151798" y="380050"/>
                </a:cubicBezTo>
                <a:cubicBezTo>
                  <a:pt x="6149894" y="402529"/>
                  <a:pt x="6153511" y="425581"/>
                  <a:pt x="6150846" y="447870"/>
                </a:cubicBezTo>
                <a:cubicBezTo>
                  <a:pt x="6147798" y="473587"/>
                  <a:pt x="6139988" y="498733"/>
                  <a:pt x="6135223" y="524262"/>
                </a:cubicBezTo>
                <a:cubicBezTo>
                  <a:pt x="6133891" y="531310"/>
                  <a:pt x="6135606" y="539121"/>
                  <a:pt x="6135985" y="546552"/>
                </a:cubicBezTo>
                <a:cubicBezTo>
                  <a:pt x="6136367" y="554933"/>
                  <a:pt x="6137129" y="563125"/>
                  <a:pt x="6137320" y="571508"/>
                </a:cubicBezTo>
                <a:cubicBezTo>
                  <a:pt x="6137702" y="597037"/>
                  <a:pt x="6137129" y="622564"/>
                  <a:pt x="6138464" y="648092"/>
                </a:cubicBezTo>
                <a:cubicBezTo>
                  <a:pt x="6139225" y="663713"/>
                  <a:pt x="6147035" y="680096"/>
                  <a:pt x="6144177" y="694576"/>
                </a:cubicBezTo>
                <a:cubicBezTo>
                  <a:pt x="6138654" y="724104"/>
                  <a:pt x="6151036" y="753633"/>
                  <a:pt x="6140750" y="783158"/>
                </a:cubicBezTo>
                <a:cubicBezTo>
                  <a:pt x="6137702" y="792306"/>
                  <a:pt x="6145322" y="804877"/>
                  <a:pt x="6145702" y="815929"/>
                </a:cubicBezTo>
                <a:cubicBezTo>
                  <a:pt x="6146654" y="843552"/>
                  <a:pt x="6146464" y="871173"/>
                  <a:pt x="6146274" y="898797"/>
                </a:cubicBezTo>
                <a:cubicBezTo>
                  <a:pt x="6146084" y="923562"/>
                  <a:pt x="6148750" y="949281"/>
                  <a:pt x="6143416" y="973095"/>
                </a:cubicBezTo>
                <a:cubicBezTo>
                  <a:pt x="6137702" y="998052"/>
                  <a:pt x="6138464" y="1020529"/>
                  <a:pt x="6144940" y="1044725"/>
                </a:cubicBezTo>
                <a:cubicBezTo>
                  <a:pt x="6149322" y="1061298"/>
                  <a:pt x="6149894" y="1078826"/>
                  <a:pt x="6151226" y="1095972"/>
                </a:cubicBezTo>
                <a:cubicBezTo>
                  <a:pt x="6152750" y="1114449"/>
                  <a:pt x="6148750" y="1134834"/>
                  <a:pt x="6155037" y="1151600"/>
                </a:cubicBezTo>
                <a:cubicBezTo>
                  <a:pt x="6173706" y="1201512"/>
                  <a:pt x="6177706" y="1252757"/>
                  <a:pt x="6177706" y="1304955"/>
                </a:cubicBezTo>
                <a:cubicBezTo>
                  <a:pt x="6177706" y="1314483"/>
                  <a:pt x="6175041" y="1324198"/>
                  <a:pt x="6172183" y="1333341"/>
                </a:cubicBezTo>
                <a:cubicBezTo>
                  <a:pt x="6155037" y="1386684"/>
                  <a:pt x="6156560" y="1440216"/>
                  <a:pt x="6167039" y="1494509"/>
                </a:cubicBezTo>
                <a:cubicBezTo>
                  <a:pt x="6169325" y="1505751"/>
                  <a:pt x="6169706" y="1518324"/>
                  <a:pt x="6167421" y="1529563"/>
                </a:cubicBezTo>
                <a:cubicBezTo>
                  <a:pt x="6160752" y="1561189"/>
                  <a:pt x="6149702" y="1591859"/>
                  <a:pt x="6144940" y="1623675"/>
                </a:cubicBezTo>
                <a:cubicBezTo>
                  <a:pt x="6137129" y="1676253"/>
                  <a:pt x="6163417" y="1721785"/>
                  <a:pt x="6180565" y="1768838"/>
                </a:cubicBezTo>
                <a:cubicBezTo>
                  <a:pt x="6196758" y="1813610"/>
                  <a:pt x="6233335" y="1851709"/>
                  <a:pt x="6225142" y="1904673"/>
                </a:cubicBezTo>
                <a:cubicBezTo>
                  <a:pt x="6224381" y="1910004"/>
                  <a:pt x="6229524" y="1915912"/>
                  <a:pt x="6230858" y="1921817"/>
                </a:cubicBezTo>
                <a:cubicBezTo>
                  <a:pt x="6234479" y="1938009"/>
                  <a:pt x="6238857" y="1954202"/>
                  <a:pt x="6240574" y="1970586"/>
                </a:cubicBezTo>
                <a:cubicBezTo>
                  <a:pt x="6242861" y="1990589"/>
                  <a:pt x="6242100" y="2010974"/>
                  <a:pt x="6244004" y="2030977"/>
                </a:cubicBezTo>
                <a:cubicBezTo>
                  <a:pt x="6245147" y="2043835"/>
                  <a:pt x="6247242" y="2056600"/>
                  <a:pt x="6249052" y="2069340"/>
                </a:cubicBezTo>
                <a:lnTo>
                  <a:pt x="6249303" y="2072225"/>
                </a:lnTo>
                <a:lnTo>
                  <a:pt x="6249303" y="2131532"/>
                </a:lnTo>
                <a:lnTo>
                  <a:pt x="6248432" y="2138304"/>
                </a:lnTo>
                <a:cubicBezTo>
                  <a:pt x="6246241" y="2148519"/>
                  <a:pt x="6243623" y="2158712"/>
                  <a:pt x="6241908" y="2168903"/>
                </a:cubicBezTo>
                <a:cubicBezTo>
                  <a:pt x="6237145" y="2197670"/>
                  <a:pt x="6238479" y="2229296"/>
                  <a:pt x="6226286" y="2254633"/>
                </a:cubicBezTo>
                <a:cubicBezTo>
                  <a:pt x="6213332" y="2281683"/>
                  <a:pt x="6207426" y="2307402"/>
                  <a:pt x="6211426" y="2335405"/>
                </a:cubicBezTo>
                <a:cubicBezTo>
                  <a:pt x="6212760" y="2344741"/>
                  <a:pt x="6220762" y="2356744"/>
                  <a:pt x="6228952" y="2360933"/>
                </a:cubicBezTo>
                <a:cubicBezTo>
                  <a:pt x="6247241" y="2370270"/>
                  <a:pt x="6250481" y="2383032"/>
                  <a:pt x="6244193" y="2400369"/>
                </a:cubicBezTo>
                <a:cubicBezTo>
                  <a:pt x="6238857" y="2415420"/>
                  <a:pt x="6236192" y="2433897"/>
                  <a:pt x="6225904" y="2444184"/>
                </a:cubicBezTo>
                <a:cubicBezTo>
                  <a:pt x="6196758" y="2473333"/>
                  <a:pt x="6195806" y="2510483"/>
                  <a:pt x="6187996" y="2546678"/>
                </a:cubicBezTo>
                <a:cubicBezTo>
                  <a:pt x="6183231" y="2568774"/>
                  <a:pt x="6183041" y="2589352"/>
                  <a:pt x="6186279" y="2611450"/>
                </a:cubicBezTo>
                <a:cubicBezTo>
                  <a:pt x="6193518" y="2659455"/>
                  <a:pt x="6183231" y="2706131"/>
                  <a:pt x="6170087" y="2752235"/>
                </a:cubicBezTo>
                <a:cubicBezTo>
                  <a:pt x="6161325" y="2782716"/>
                  <a:pt x="6155990" y="2813958"/>
                  <a:pt x="6147035" y="2844248"/>
                </a:cubicBezTo>
                <a:cubicBezTo>
                  <a:pt x="6140177" y="2866918"/>
                  <a:pt x="6131985" y="2889587"/>
                  <a:pt x="6120937" y="2910353"/>
                </a:cubicBezTo>
                <a:cubicBezTo>
                  <a:pt x="6104743" y="2940455"/>
                  <a:pt x="6080358" y="2966742"/>
                  <a:pt x="6086835" y="3005035"/>
                </a:cubicBezTo>
                <a:cubicBezTo>
                  <a:pt x="6092550" y="3038756"/>
                  <a:pt x="6080550" y="3069235"/>
                  <a:pt x="6069119" y="3100099"/>
                </a:cubicBezTo>
                <a:cubicBezTo>
                  <a:pt x="6060737" y="3122770"/>
                  <a:pt x="6052162" y="3145436"/>
                  <a:pt x="6046828" y="3168870"/>
                </a:cubicBezTo>
                <a:cubicBezTo>
                  <a:pt x="6040542" y="3196686"/>
                  <a:pt x="6043210" y="3228119"/>
                  <a:pt x="6031589" y="3252885"/>
                </a:cubicBezTo>
                <a:cubicBezTo>
                  <a:pt x="6019396" y="3278795"/>
                  <a:pt x="6027588" y="3300319"/>
                  <a:pt x="6031017" y="3323372"/>
                </a:cubicBezTo>
                <a:cubicBezTo>
                  <a:pt x="6036353" y="3360139"/>
                  <a:pt x="6046258" y="3396719"/>
                  <a:pt x="6033685" y="3433866"/>
                </a:cubicBezTo>
                <a:cubicBezTo>
                  <a:pt x="6018444" y="3479015"/>
                  <a:pt x="6002060" y="3523785"/>
                  <a:pt x="5987583" y="3569124"/>
                </a:cubicBezTo>
                <a:cubicBezTo>
                  <a:pt x="5982056" y="3586653"/>
                  <a:pt x="5979770" y="3605509"/>
                  <a:pt x="5977295" y="3623799"/>
                </a:cubicBezTo>
                <a:cubicBezTo>
                  <a:pt x="5975197" y="3641134"/>
                  <a:pt x="5980533" y="3661899"/>
                  <a:pt x="5972533" y="3675238"/>
                </a:cubicBezTo>
                <a:cubicBezTo>
                  <a:pt x="5951958" y="3709529"/>
                  <a:pt x="5941860" y="3744770"/>
                  <a:pt x="5941860" y="3784397"/>
                </a:cubicBezTo>
                <a:cubicBezTo>
                  <a:pt x="5941860" y="3799258"/>
                  <a:pt x="5933287" y="3813737"/>
                  <a:pt x="5931762" y="3828785"/>
                </a:cubicBezTo>
                <a:cubicBezTo>
                  <a:pt x="5929858" y="3849362"/>
                  <a:pt x="5924714" y="3872985"/>
                  <a:pt x="5931955" y="3890891"/>
                </a:cubicBezTo>
                <a:cubicBezTo>
                  <a:pt x="5949100" y="3932993"/>
                  <a:pt x="5934810" y="3967091"/>
                  <a:pt x="5917857" y="4003861"/>
                </a:cubicBezTo>
                <a:cubicBezTo>
                  <a:pt x="5901092" y="4040058"/>
                  <a:pt x="5887757" y="4078159"/>
                  <a:pt x="5876707" y="4116641"/>
                </a:cubicBezTo>
                <a:cubicBezTo>
                  <a:pt x="5872706" y="4131119"/>
                  <a:pt x="5879375" y="4148453"/>
                  <a:pt x="5880708" y="4164458"/>
                </a:cubicBezTo>
                <a:cubicBezTo>
                  <a:pt x="5881089" y="4170174"/>
                  <a:pt x="5881661" y="4176461"/>
                  <a:pt x="5879756" y="4181603"/>
                </a:cubicBezTo>
                <a:cubicBezTo>
                  <a:pt x="5861466" y="4231324"/>
                  <a:pt x="5847560" y="4281810"/>
                  <a:pt x="5857085" y="4335722"/>
                </a:cubicBezTo>
                <a:cubicBezTo>
                  <a:pt x="5858038" y="4340674"/>
                  <a:pt x="5855942" y="4346201"/>
                  <a:pt x="5854608" y="4351154"/>
                </a:cubicBezTo>
                <a:cubicBezTo>
                  <a:pt x="5847751" y="4375349"/>
                  <a:pt x="5836892" y="4398972"/>
                  <a:pt x="5834415" y="4423545"/>
                </a:cubicBezTo>
                <a:cubicBezTo>
                  <a:pt x="5828319" y="4484127"/>
                  <a:pt x="5825841" y="4545086"/>
                  <a:pt x="5821841" y="4606053"/>
                </a:cubicBezTo>
                <a:cubicBezTo>
                  <a:pt x="5821653" y="4609863"/>
                  <a:pt x="5821653" y="4613864"/>
                  <a:pt x="5820317" y="4617291"/>
                </a:cubicBezTo>
                <a:cubicBezTo>
                  <a:pt x="5812125" y="4639772"/>
                  <a:pt x="5814794" y="4659393"/>
                  <a:pt x="5830414" y="4678445"/>
                </a:cubicBezTo>
                <a:cubicBezTo>
                  <a:pt x="5837273" y="4686828"/>
                  <a:pt x="5840892" y="4698258"/>
                  <a:pt x="5844703" y="4708734"/>
                </a:cubicBezTo>
                <a:cubicBezTo>
                  <a:pt x="5850418" y="4724167"/>
                  <a:pt x="5855942" y="4739978"/>
                  <a:pt x="5859562" y="4755980"/>
                </a:cubicBezTo>
                <a:cubicBezTo>
                  <a:pt x="5862991" y="4771793"/>
                  <a:pt x="5867753" y="4788747"/>
                  <a:pt x="5865088" y="4803988"/>
                </a:cubicBezTo>
                <a:cubicBezTo>
                  <a:pt x="5860326" y="4831420"/>
                  <a:pt x="5849657" y="4857522"/>
                  <a:pt x="5842606" y="4884572"/>
                </a:cubicBezTo>
                <a:cubicBezTo>
                  <a:pt x="5840129" y="4893907"/>
                  <a:pt x="5840512" y="4904195"/>
                  <a:pt x="5840321" y="4913909"/>
                </a:cubicBezTo>
                <a:cubicBezTo>
                  <a:pt x="5839750" y="4936201"/>
                  <a:pt x="5845274" y="4959061"/>
                  <a:pt x="5829462" y="4979253"/>
                </a:cubicBezTo>
                <a:cubicBezTo>
                  <a:pt x="5814602" y="4997922"/>
                  <a:pt x="5818983" y="5016785"/>
                  <a:pt x="5830223" y="5036405"/>
                </a:cubicBezTo>
                <a:cubicBezTo>
                  <a:pt x="5838225" y="5050504"/>
                  <a:pt x="5844513" y="5066505"/>
                  <a:pt x="5847560" y="5082317"/>
                </a:cubicBezTo>
                <a:cubicBezTo>
                  <a:pt x="5851752" y="5104036"/>
                  <a:pt x="5853466" y="5125562"/>
                  <a:pt x="5850988" y="5148995"/>
                </a:cubicBezTo>
                <a:cubicBezTo>
                  <a:pt x="5849275" y="5165570"/>
                  <a:pt x="5848512" y="5179097"/>
                  <a:pt x="5838416" y="5192051"/>
                </a:cubicBezTo>
                <a:cubicBezTo>
                  <a:pt x="5836892" y="5194145"/>
                  <a:pt x="5836510" y="5197955"/>
                  <a:pt x="5836703" y="5200813"/>
                </a:cubicBezTo>
                <a:cubicBezTo>
                  <a:pt x="5839941" y="5238343"/>
                  <a:pt x="5838225" y="5275491"/>
                  <a:pt x="5835937" y="5313403"/>
                </a:cubicBezTo>
                <a:cubicBezTo>
                  <a:pt x="5832892" y="5361598"/>
                  <a:pt x="5841844" y="5412276"/>
                  <a:pt x="5873849" y="5453995"/>
                </a:cubicBezTo>
                <a:cubicBezTo>
                  <a:pt x="5878613" y="5460092"/>
                  <a:pt x="5880708" y="5469236"/>
                  <a:pt x="5881852" y="5477239"/>
                </a:cubicBezTo>
                <a:cubicBezTo>
                  <a:pt x="5886804" y="5514957"/>
                  <a:pt x="5890233" y="5552869"/>
                  <a:pt x="5895758" y="5590590"/>
                </a:cubicBezTo>
                <a:cubicBezTo>
                  <a:pt x="5898806" y="5611164"/>
                  <a:pt x="5901474" y="5632691"/>
                  <a:pt x="5909856" y="5651360"/>
                </a:cubicBezTo>
                <a:cubicBezTo>
                  <a:pt x="5918047" y="5669647"/>
                  <a:pt x="5927762" y="5684320"/>
                  <a:pt x="5910618" y="5695178"/>
                </a:cubicBezTo>
                <a:cubicBezTo>
                  <a:pt x="5919762" y="5714607"/>
                  <a:pt x="5927383" y="5731564"/>
                  <a:pt x="5935573" y="5748136"/>
                </a:cubicBezTo>
                <a:cubicBezTo>
                  <a:pt x="5938620" y="5754234"/>
                  <a:pt x="5943575" y="5759378"/>
                  <a:pt x="5946433" y="5765474"/>
                </a:cubicBezTo>
                <a:cubicBezTo>
                  <a:pt x="5949481" y="5771953"/>
                  <a:pt x="5951385" y="5779191"/>
                  <a:pt x="5952911" y="5786239"/>
                </a:cubicBezTo>
                <a:cubicBezTo>
                  <a:pt x="5959768" y="5817674"/>
                  <a:pt x="5966054" y="5849107"/>
                  <a:pt x="5973485" y="5880348"/>
                </a:cubicBezTo>
                <a:cubicBezTo>
                  <a:pt x="5975008" y="5886447"/>
                  <a:pt x="5981104" y="5891590"/>
                  <a:pt x="5985103" y="5897114"/>
                </a:cubicBezTo>
                <a:cubicBezTo>
                  <a:pt x="5987772" y="5900735"/>
                  <a:pt x="5991773" y="5904353"/>
                  <a:pt x="5992345" y="5908355"/>
                </a:cubicBezTo>
                <a:cubicBezTo>
                  <a:pt x="5996917" y="5938836"/>
                  <a:pt x="6002252" y="5969124"/>
                  <a:pt x="6004537" y="5999796"/>
                </a:cubicBezTo>
                <a:cubicBezTo>
                  <a:pt x="6006440" y="6025515"/>
                  <a:pt x="6005871" y="6050282"/>
                  <a:pt x="6039018" y="6056948"/>
                </a:cubicBezTo>
                <a:cubicBezTo>
                  <a:pt x="6044734" y="6058092"/>
                  <a:pt x="6050831" y="6066284"/>
                  <a:pt x="6053687" y="6072569"/>
                </a:cubicBezTo>
                <a:cubicBezTo>
                  <a:pt x="6061879" y="6090477"/>
                  <a:pt x="6067404" y="6109530"/>
                  <a:pt x="6075785" y="6127247"/>
                </a:cubicBezTo>
                <a:cubicBezTo>
                  <a:pt x="6103790" y="6185351"/>
                  <a:pt x="6121508" y="6246121"/>
                  <a:pt x="6118269" y="6311084"/>
                </a:cubicBezTo>
                <a:cubicBezTo>
                  <a:pt x="6117317" y="6331277"/>
                  <a:pt x="6107028" y="6350899"/>
                  <a:pt x="6103217" y="6363664"/>
                </a:cubicBezTo>
                <a:cubicBezTo>
                  <a:pt x="6118269" y="6400429"/>
                  <a:pt x="6132747" y="6431292"/>
                  <a:pt x="6143606" y="6463490"/>
                </a:cubicBezTo>
                <a:cubicBezTo>
                  <a:pt x="6153322" y="6491874"/>
                  <a:pt x="6159418" y="6521593"/>
                  <a:pt x="6166466" y="6550742"/>
                </a:cubicBezTo>
                <a:cubicBezTo>
                  <a:pt x="6169135" y="6561411"/>
                  <a:pt x="6170658" y="6572269"/>
                  <a:pt x="6171993" y="6583128"/>
                </a:cubicBezTo>
                <a:cubicBezTo>
                  <a:pt x="6176183" y="6617036"/>
                  <a:pt x="6166086" y="6652472"/>
                  <a:pt x="6182089" y="6685617"/>
                </a:cubicBezTo>
                <a:cubicBezTo>
                  <a:pt x="6190471" y="6702955"/>
                  <a:pt x="6200567" y="6720103"/>
                  <a:pt x="6204949" y="6738388"/>
                </a:cubicBezTo>
                <a:cubicBezTo>
                  <a:pt x="6209712" y="6758011"/>
                  <a:pt x="6217142" y="6777207"/>
                  <a:pt x="6222453" y="6796804"/>
                </a:cubicBezTo>
                <a:lnTo>
                  <a:pt x="6227224" y="6857457"/>
                </a:lnTo>
                <a:lnTo>
                  <a:pt x="6099985" y="6857457"/>
                </a:lnTo>
                <a:lnTo>
                  <a:pt x="6099985" y="6857998"/>
                </a:lnTo>
                <a:lnTo>
                  <a:pt x="0" y="6857998"/>
                </a:lnTo>
                <a:close/>
              </a:path>
            </a:pathLst>
          </a:custGeom>
          <a:effectLst>
            <a:outerShdw blurRad="381000" dist="152400" algn="tl" rotWithShape="0">
              <a:prstClr val="black">
                <a:alpha val="10000"/>
              </a:prstClr>
            </a:outerShdw>
          </a:effectLst>
        </p:spPr>
      </p:pic>
      <p:sp>
        <p:nvSpPr>
          <p:cNvPr id="11" name="Freeform: Shape 10">
            <a:extLst>
              <a:ext uri="{FF2B5EF4-FFF2-40B4-BE49-F238E27FC236}">
                <a16:creationId xmlns:a16="http://schemas.microsoft.com/office/drawing/2014/main" id="{B01367A3-F670-4BD9-9972-F7E97FC227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803000" y="2243528"/>
            <a:ext cx="5143091" cy="656037"/>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38C3DB02-606C-40EC-8381-7A29A1ADF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802999" y="2243528"/>
            <a:ext cx="5143091" cy="656037"/>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a:extLst>
              <a:ext uri="{FF2B5EF4-FFF2-40B4-BE49-F238E27FC236}">
                <a16:creationId xmlns:a16="http://schemas.microsoft.com/office/drawing/2014/main" id="{A4DFC95F-BE64-D7CB-E99A-475676EC3B7F}"/>
              </a:ext>
            </a:extLst>
          </p:cNvPr>
          <p:cNvSpPr txBox="1"/>
          <p:nvPr/>
        </p:nvSpPr>
        <p:spPr>
          <a:xfrm>
            <a:off x="5314299" y="2174827"/>
            <a:ext cx="2984083" cy="1383339"/>
          </a:xfrm>
          <a:prstGeom prst="rect">
            <a:avLst/>
          </a:prstGeom>
        </p:spPr>
        <p:txBody>
          <a:bodyPr vert="horz" lIns="91440" tIns="45720" rIns="91440" bIns="45720" rtlCol="0">
            <a:normAutofit/>
          </a:bodyPr>
          <a:lstStyle/>
          <a:p>
            <a:pPr marL="57150">
              <a:lnSpc>
                <a:spcPct val="90000"/>
              </a:lnSpc>
              <a:spcAft>
                <a:spcPts val="600"/>
              </a:spcAft>
            </a:pPr>
            <a:r>
              <a:rPr lang="en-US" dirty="0">
                <a:solidFill>
                  <a:schemeClr val="bg1">
                    <a:alpha val="80000"/>
                  </a:schemeClr>
                </a:solidFill>
              </a:rPr>
              <a:t>Low-Fi: tools you typically have installed that can get some directional data.</a:t>
            </a:r>
            <a:br>
              <a:rPr lang="en-US" dirty="0">
                <a:solidFill>
                  <a:schemeClr val="bg1">
                    <a:alpha val="80000"/>
                  </a:schemeClr>
                </a:solidFill>
              </a:rPr>
            </a:br>
            <a:r>
              <a:rPr lang="en-US" dirty="0">
                <a:solidFill>
                  <a:schemeClr val="bg1">
                    <a:alpha val="80000"/>
                  </a:schemeClr>
                </a:solidFill>
              </a:rPr>
              <a:t>Example: Your Secure Web Gateway and/or Firewall</a:t>
            </a:r>
          </a:p>
        </p:txBody>
      </p:sp>
      <p:sp>
        <p:nvSpPr>
          <p:cNvPr id="7" name="TextBox 6">
            <a:extLst>
              <a:ext uri="{FF2B5EF4-FFF2-40B4-BE49-F238E27FC236}">
                <a16:creationId xmlns:a16="http://schemas.microsoft.com/office/drawing/2014/main" id="{E8B267BE-6668-D21F-4826-973975E0FB8B}"/>
              </a:ext>
            </a:extLst>
          </p:cNvPr>
          <p:cNvSpPr txBox="1"/>
          <p:nvPr/>
        </p:nvSpPr>
        <p:spPr>
          <a:xfrm>
            <a:off x="5314299" y="3733862"/>
            <a:ext cx="2984083" cy="1383339"/>
          </a:xfrm>
          <a:prstGeom prst="rect">
            <a:avLst/>
          </a:prstGeom>
        </p:spPr>
        <p:txBody>
          <a:bodyPr vert="horz" lIns="91440" tIns="45720" rIns="91440" bIns="45720" rtlCol="0">
            <a:normAutofit/>
          </a:bodyPr>
          <a:lstStyle/>
          <a:p>
            <a:pPr marL="57150">
              <a:lnSpc>
                <a:spcPct val="90000"/>
              </a:lnSpc>
              <a:spcAft>
                <a:spcPts val="600"/>
              </a:spcAft>
            </a:pPr>
            <a:r>
              <a:rPr lang="en-US" dirty="0">
                <a:solidFill>
                  <a:schemeClr val="bg1">
                    <a:alpha val="80000"/>
                  </a:schemeClr>
                </a:solidFill>
              </a:rPr>
              <a:t>Hi-Fi: tools you may not have installed that produce detailed AI usage reports. Example: Purview</a:t>
            </a:r>
          </a:p>
        </p:txBody>
      </p:sp>
    </p:spTree>
    <p:extLst>
      <p:ext uri="{BB962C8B-B14F-4D97-AF65-F5344CB8AC3E}">
        <p14:creationId xmlns:p14="http://schemas.microsoft.com/office/powerpoint/2010/main" val="2854138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23D4230-7E58-6102-5B8D-0ABCD664F67B}"/>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7ECFBFA7-2366-D75F-19DA-2286291FB4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0">
            <a:extLst>
              <a:ext uri="{FF2B5EF4-FFF2-40B4-BE49-F238E27FC236}">
                <a16:creationId xmlns:a16="http://schemas.microsoft.com/office/drawing/2014/main" id="{93FC4171-1001-27CD-F4A4-17A9C8E26139}"/>
              </a:ext>
            </a:extLst>
          </p:cNvPr>
          <p:cNvSpPr/>
          <p:nvPr/>
        </p:nvSpPr>
        <p:spPr>
          <a:xfrm>
            <a:off x="5133496" y="64722"/>
            <a:ext cx="3281363" cy="934844"/>
          </a:xfrm>
          <a:prstGeom prst="rect">
            <a:avLst/>
          </a:prstGeom>
        </p:spPr>
        <p:txBody>
          <a:bodyPr vert="horz" lIns="91440" tIns="45720" rIns="91440" bIns="45720" rtlCol="0" anchor="b">
            <a:normAutofit/>
          </a:bodyPr>
          <a:lstStyle/>
          <a:p>
            <a:pPr algn="r">
              <a:lnSpc>
                <a:spcPct val="90000"/>
              </a:lnSpc>
              <a:spcBef>
                <a:spcPct val="0"/>
              </a:spcBef>
              <a:spcAft>
                <a:spcPts val="600"/>
              </a:spcAft>
            </a:pPr>
            <a:r>
              <a:rPr lang="en-US" sz="4600" b="1" dirty="0">
                <a:solidFill>
                  <a:schemeClr val="bg1"/>
                </a:solidFill>
                <a:latin typeface="+mj-lt"/>
                <a:ea typeface="+mj-ea"/>
                <a:cs typeface="+mj-cs"/>
              </a:rPr>
              <a:t>Low-fi is ok!</a:t>
            </a:r>
            <a:endParaRPr lang="en-US" sz="4600" dirty="0">
              <a:solidFill>
                <a:schemeClr val="bg1"/>
              </a:solidFill>
              <a:latin typeface="+mj-lt"/>
              <a:ea typeface="+mj-ea"/>
              <a:cs typeface="+mj-cs"/>
            </a:endParaRPr>
          </a:p>
        </p:txBody>
      </p:sp>
      <p:pic>
        <p:nvPicPr>
          <p:cNvPr id="4" name="Picture 3">
            <a:extLst>
              <a:ext uri="{FF2B5EF4-FFF2-40B4-BE49-F238E27FC236}">
                <a16:creationId xmlns:a16="http://schemas.microsoft.com/office/drawing/2014/main" id="{CB51CA5B-1D38-DF90-C84B-48E1960B1E39}"/>
              </a:ext>
            </a:extLst>
          </p:cNvPr>
          <p:cNvPicPr>
            <a:picLocks noChangeAspect="1"/>
          </p:cNvPicPr>
          <p:nvPr/>
        </p:nvPicPr>
        <p:blipFill>
          <a:blip r:embed="rId3"/>
          <a:srcRect l="8359" r="27626" b="-1"/>
          <a:stretch>
            <a:fillRect/>
          </a:stretch>
        </p:blipFill>
        <p:spPr>
          <a:xfrm>
            <a:off x="20" y="1"/>
            <a:ext cx="4686958" cy="5143499"/>
          </a:xfrm>
          <a:custGeom>
            <a:avLst/>
            <a:gdLst/>
            <a:ahLst/>
            <a:cxnLst/>
            <a:rect l="l" t="t" r="r" b="b"/>
            <a:pathLst>
              <a:path w="6249303" h="6857998">
                <a:moveTo>
                  <a:pt x="5497146" y="6118149"/>
                </a:moveTo>
                <a:cubicBezTo>
                  <a:pt x="5503695" y="6124102"/>
                  <a:pt x="5511317" y="6129341"/>
                  <a:pt x="5518366" y="6133723"/>
                </a:cubicBezTo>
                <a:cubicBezTo>
                  <a:pt x="5525509" y="6138152"/>
                  <a:pt x="5530855" y="6143474"/>
                  <a:pt x="5534525" y="6149380"/>
                </a:cubicBezTo>
                <a:lnTo>
                  <a:pt x="5540000" y="6166562"/>
                </a:lnTo>
                <a:lnTo>
                  <a:pt x="5534525" y="6149379"/>
                </a:lnTo>
                <a:cubicBezTo>
                  <a:pt x="5530855" y="6143474"/>
                  <a:pt x="5525509" y="6138152"/>
                  <a:pt x="5518366" y="6133722"/>
                </a:cubicBezTo>
                <a:cubicBezTo>
                  <a:pt x="5511317" y="6129341"/>
                  <a:pt x="5503695" y="6124102"/>
                  <a:pt x="5497146" y="6118149"/>
                </a:cubicBezTo>
                <a:close/>
                <a:moveTo>
                  <a:pt x="5405304" y="4941372"/>
                </a:moveTo>
                <a:lnTo>
                  <a:pt x="5408634" y="4950869"/>
                </a:lnTo>
                <a:lnTo>
                  <a:pt x="5418318" y="4991382"/>
                </a:lnTo>
                <a:lnTo>
                  <a:pt x="5408634" y="4950868"/>
                </a:lnTo>
                <a:close/>
                <a:moveTo>
                  <a:pt x="5409242" y="4749807"/>
                </a:moveTo>
                <a:cubicBezTo>
                  <a:pt x="5397106" y="4762826"/>
                  <a:pt x="5396249" y="4781365"/>
                  <a:pt x="5394535" y="4799797"/>
                </a:cubicBezTo>
                <a:cubicBezTo>
                  <a:pt x="5396249" y="4781365"/>
                  <a:pt x="5397106" y="4762827"/>
                  <a:pt x="5409242" y="4749807"/>
                </a:cubicBezTo>
                <a:close/>
                <a:moveTo>
                  <a:pt x="5427041" y="4543185"/>
                </a:moveTo>
                <a:cubicBezTo>
                  <a:pt x="5428019" y="4548281"/>
                  <a:pt x="5430065" y="4553662"/>
                  <a:pt x="5432447" y="4557092"/>
                </a:cubicBezTo>
                <a:cubicBezTo>
                  <a:pt x="5444067" y="4573618"/>
                  <a:pt x="5452855" y="4588275"/>
                  <a:pt x="5458810" y="4602021"/>
                </a:cubicBezTo>
                <a:cubicBezTo>
                  <a:pt x="5452855" y="4588275"/>
                  <a:pt x="5444067" y="4573618"/>
                  <a:pt x="5432447" y="4557091"/>
                </a:cubicBezTo>
                <a:close/>
                <a:moveTo>
                  <a:pt x="5893259" y="2819253"/>
                </a:moveTo>
                <a:lnTo>
                  <a:pt x="5904902" y="2827484"/>
                </a:lnTo>
                <a:lnTo>
                  <a:pt x="5904904" y="2827486"/>
                </a:lnTo>
                <a:lnTo>
                  <a:pt x="5933407" y="2861156"/>
                </a:lnTo>
                <a:lnTo>
                  <a:pt x="5923753" y="2842392"/>
                </a:lnTo>
                <a:lnTo>
                  <a:pt x="5904904" y="2827486"/>
                </a:lnTo>
                <a:lnTo>
                  <a:pt x="5904902" y="2827483"/>
                </a:lnTo>
                <a:close/>
                <a:moveTo>
                  <a:pt x="5823604" y="1974015"/>
                </a:moveTo>
                <a:lnTo>
                  <a:pt x="5817090" y="1999763"/>
                </a:lnTo>
                <a:cubicBezTo>
                  <a:pt x="5813281" y="2008056"/>
                  <a:pt x="5807601" y="2016020"/>
                  <a:pt x="5799362" y="2023547"/>
                </a:cubicBezTo>
                <a:cubicBezTo>
                  <a:pt x="5815841" y="2008497"/>
                  <a:pt x="5822079" y="1991685"/>
                  <a:pt x="5823604" y="1974015"/>
                </a:cubicBezTo>
                <a:close/>
                <a:moveTo>
                  <a:pt x="5806410" y="1768838"/>
                </a:moveTo>
                <a:cubicBezTo>
                  <a:pt x="5802029" y="1774411"/>
                  <a:pt x="5799266" y="1779948"/>
                  <a:pt x="5797809" y="1785412"/>
                </a:cubicBezTo>
                <a:lnTo>
                  <a:pt x="5797028" y="1801558"/>
                </a:lnTo>
                <a:cubicBezTo>
                  <a:pt x="5795361" y="1790986"/>
                  <a:pt x="5797647" y="1779981"/>
                  <a:pt x="5806410" y="1768838"/>
                </a:cubicBezTo>
                <a:close/>
                <a:moveTo>
                  <a:pt x="5915999" y="520953"/>
                </a:moveTo>
                <a:lnTo>
                  <a:pt x="5909271" y="549926"/>
                </a:lnTo>
                <a:lnTo>
                  <a:pt x="5903017" y="566616"/>
                </a:lnTo>
                <a:lnTo>
                  <a:pt x="5897067" y="581804"/>
                </a:lnTo>
                <a:lnTo>
                  <a:pt x="5896649" y="583595"/>
                </a:lnTo>
                <a:lnTo>
                  <a:pt x="5894474" y="589388"/>
                </a:lnTo>
                <a:cubicBezTo>
                  <a:pt x="5892074" y="597005"/>
                  <a:pt x="5890316" y="604728"/>
                  <a:pt x="5889851" y="612658"/>
                </a:cubicBezTo>
                <a:lnTo>
                  <a:pt x="5896649" y="583595"/>
                </a:lnTo>
                <a:lnTo>
                  <a:pt x="5902965" y="566754"/>
                </a:lnTo>
                <a:lnTo>
                  <a:pt x="5903017" y="566616"/>
                </a:lnTo>
                <a:lnTo>
                  <a:pt x="5908855" y="551717"/>
                </a:lnTo>
                <a:lnTo>
                  <a:pt x="5909271" y="549926"/>
                </a:lnTo>
                <a:lnTo>
                  <a:pt x="5911436" y="544146"/>
                </a:lnTo>
                <a:cubicBezTo>
                  <a:pt x="5913823" y="536547"/>
                  <a:pt x="5915561" y="528850"/>
                  <a:pt x="5915999" y="520953"/>
                </a:cubicBezTo>
                <a:close/>
                <a:moveTo>
                  <a:pt x="5864896" y="268794"/>
                </a:moveTo>
                <a:cubicBezTo>
                  <a:pt x="5862371" y="279176"/>
                  <a:pt x="5860668" y="289296"/>
                  <a:pt x="5860021" y="299164"/>
                </a:cubicBezTo>
                <a:cubicBezTo>
                  <a:pt x="5859371" y="309031"/>
                  <a:pt x="5859776" y="318646"/>
                  <a:pt x="5861466" y="328017"/>
                </a:cubicBezTo>
                <a:close/>
                <a:moveTo>
                  <a:pt x="0" y="0"/>
                </a:moveTo>
                <a:lnTo>
                  <a:pt x="6182312" y="0"/>
                </a:lnTo>
                <a:lnTo>
                  <a:pt x="6178097" y="24480"/>
                </a:lnTo>
                <a:cubicBezTo>
                  <a:pt x="6175612" y="32636"/>
                  <a:pt x="6171850" y="40471"/>
                  <a:pt x="6166086" y="47806"/>
                </a:cubicBezTo>
                <a:cubicBezTo>
                  <a:pt x="6151226" y="66857"/>
                  <a:pt x="6154655" y="85336"/>
                  <a:pt x="6156942" y="105718"/>
                </a:cubicBezTo>
                <a:cubicBezTo>
                  <a:pt x="6158656" y="121150"/>
                  <a:pt x="6158085" y="136963"/>
                  <a:pt x="6158277" y="152584"/>
                </a:cubicBezTo>
                <a:cubicBezTo>
                  <a:pt x="6158846" y="180017"/>
                  <a:pt x="6159037" y="207450"/>
                  <a:pt x="6159990" y="234883"/>
                </a:cubicBezTo>
                <a:cubicBezTo>
                  <a:pt x="6160370" y="243648"/>
                  <a:pt x="6165135" y="252600"/>
                  <a:pt x="6164373" y="261173"/>
                </a:cubicBezTo>
                <a:cubicBezTo>
                  <a:pt x="6160752" y="300800"/>
                  <a:pt x="6155037" y="340425"/>
                  <a:pt x="6151798" y="380050"/>
                </a:cubicBezTo>
                <a:cubicBezTo>
                  <a:pt x="6149894" y="402529"/>
                  <a:pt x="6153511" y="425581"/>
                  <a:pt x="6150846" y="447870"/>
                </a:cubicBezTo>
                <a:cubicBezTo>
                  <a:pt x="6147798" y="473587"/>
                  <a:pt x="6139988" y="498733"/>
                  <a:pt x="6135223" y="524262"/>
                </a:cubicBezTo>
                <a:cubicBezTo>
                  <a:pt x="6133891" y="531310"/>
                  <a:pt x="6135606" y="539121"/>
                  <a:pt x="6135985" y="546552"/>
                </a:cubicBezTo>
                <a:cubicBezTo>
                  <a:pt x="6136367" y="554933"/>
                  <a:pt x="6137129" y="563125"/>
                  <a:pt x="6137320" y="571508"/>
                </a:cubicBezTo>
                <a:cubicBezTo>
                  <a:pt x="6137702" y="597037"/>
                  <a:pt x="6137129" y="622564"/>
                  <a:pt x="6138464" y="648092"/>
                </a:cubicBezTo>
                <a:cubicBezTo>
                  <a:pt x="6139225" y="663713"/>
                  <a:pt x="6147035" y="680096"/>
                  <a:pt x="6144177" y="694576"/>
                </a:cubicBezTo>
                <a:cubicBezTo>
                  <a:pt x="6138654" y="724104"/>
                  <a:pt x="6151036" y="753633"/>
                  <a:pt x="6140750" y="783158"/>
                </a:cubicBezTo>
                <a:cubicBezTo>
                  <a:pt x="6137702" y="792306"/>
                  <a:pt x="6145322" y="804877"/>
                  <a:pt x="6145702" y="815929"/>
                </a:cubicBezTo>
                <a:cubicBezTo>
                  <a:pt x="6146654" y="843552"/>
                  <a:pt x="6146464" y="871173"/>
                  <a:pt x="6146274" y="898797"/>
                </a:cubicBezTo>
                <a:cubicBezTo>
                  <a:pt x="6146084" y="923562"/>
                  <a:pt x="6148750" y="949281"/>
                  <a:pt x="6143416" y="973095"/>
                </a:cubicBezTo>
                <a:cubicBezTo>
                  <a:pt x="6137702" y="998052"/>
                  <a:pt x="6138464" y="1020529"/>
                  <a:pt x="6144940" y="1044725"/>
                </a:cubicBezTo>
                <a:cubicBezTo>
                  <a:pt x="6149322" y="1061298"/>
                  <a:pt x="6149894" y="1078826"/>
                  <a:pt x="6151226" y="1095972"/>
                </a:cubicBezTo>
                <a:cubicBezTo>
                  <a:pt x="6152750" y="1114449"/>
                  <a:pt x="6148750" y="1134834"/>
                  <a:pt x="6155037" y="1151600"/>
                </a:cubicBezTo>
                <a:cubicBezTo>
                  <a:pt x="6173706" y="1201512"/>
                  <a:pt x="6177706" y="1252757"/>
                  <a:pt x="6177706" y="1304955"/>
                </a:cubicBezTo>
                <a:cubicBezTo>
                  <a:pt x="6177706" y="1314483"/>
                  <a:pt x="6175041" y="1324198"/>
                  <a:pt x="6172183" y="1333341"/>
                </a:cubicBezTo>
                <a:cubicBezTo>
                  <a:pt x="6155037" y="1386684"/>
                  <a:pt x="6156560" y="1440216"/>
                  <a:pt x="6167039" y="1494509"/>
                </a:cubicBezTo>
                <a:cubicBezTo>
                  <a:pt x="6169325" y="1505751"/>
                  <a:pt x="6169706" y="1518324"/>
                  <a:pt x="6167421" y="1529563"/>
                </a:cubicBezTo>
                <a:cubicBezTo>
                  <a:pt x="6160752" y="1561189"/>
                  <a:pt x="6149702" y="1591859"/>
                  <a:pt x="6144940" y="1623675"/>
                </a:cubicBezTo>
                <a:cubicBezTo>
                  <a:pt x="6137129" y="1676253"/>
                  <a:pt x="6163417" y="1721785"/>
                  <a:pt x="6180565" y="1768838"/>
                </a:cubicBezTo>
                <a:cubicBezTo>
                  <a:pt x="6196758" y="1813610"/>
                  <a:pt x="6233335" y="1851709"/>
                  <a:pt x="6225142" y="1904673"/>
                </a:cubicBezTo>
                <a:cubicBezTo>
                  <a:pt x="6224381" y="1910004"/>
                  <a:pt x="6229524" y="1915912"/>
                  <a:pt x="6230858" y="1921817"/>
                </a:cubicBezTo>
                <a:cubicBezTo>
                  <a:pt x="6234479" y="1938009"/>
                  <a:pt x="6238857" y="1954202"/>
                  <a:pt x="6240574" y="1970586"/>
                </a:cubicBezTo>
                <a:cubicBezTo>
                  <a:pt x="6242861" y="1990589"/>
                  <a:pt x="6242100" y="2010974"/>
                  <a:pt x="6244004" y="2030977"/>
                </a:cubicBezTo>
                <a:cubicBezTo>
                  <a:pt x="6245147" y="2043835"/>
                  <a:pt x="6247242" y="2056600"/>
                  <a:pt x="6249052" y="2069340"/>
                </a:cubicBezTo>
                <a:lnTo>
                  <a:pt x="6249303" y="2072225"/>
                </a:lnTo>
                <a:lnTo>
                  <a:pt x="6249303" y="2131532"/>
                </a:lnTo>
                <a:lnTo>
                  <a:pt x="6248432" y="2138304"/>
                </a:lnTo>
                <a:cubicBezTo>
                  <a:pt x="6246241" y="2148519"/>
                  <a:pt x="6243623" y="2158712"/>
                  <a:pt x="6241908" y="2168903"/>
                </a:cubicBezTo>
                <a:cubicBezTo>
                  <a:pt x="6237145" y="2197670"/>
                  <a:pt x="6238479" y="2229296"/>
                  <a:pt x="6226286" y="2254633"/>
                </a:cubicBezTo>
                <a:cubicBezTo>
                  <a:pt x="6213332" y="2281683"/>
                  <a:pt x="6207426" y="2307402"/>
                  <a:pt x="6211426" y="2335405"/>
                </a:cubicBezTo>
                <a:cubicBezTo>
                  <a:pt x="6212760" y="2344741"/>
                  <a:pt x="6220762" y="2356744"/>
                  <a:pt x="6228952" y="2360933"/>
                </a:cubicBezTo>
                <a:cubicBezTo>
                  <a:pt x="6247241" y="2370270"/>
                  <a:pt x="6250481" y="2383032"/>
                  <a:pt x="6244193" y="2400369"/>
                </a:cubicBezTo>
                <a:cubicBezTo>
                  <a:pt x="6238857" y="2415420"/>
                  <a:pt x="6236192" y="2433897"/>
                  <a:pt x="6225904" y="2444184"/>
                </a:cubicBezTo>
                <a:cubicBezTo>
                  <a:pt x="6196758" y="2473333"/>
                  <a:pt x="6195806" y="2510483"/>
                  <a:pt x="6187996" y="2546678"/>
                </a:cubicBezTo>
                <a:cubicBezTo>
                  <a:pt x="6183231" y="2568774"/>
                  <a:pt x="6183041" y="2589352"/>
                  <a:pt x="6186279" y="2611450"/>
                </a:cubicBezTo>
                <a:cubicBezTo>
                  <a:pt x="6193518" y="2659455"/>
                  <a:pt x="6183231" y="2706131"/>
                  <a:pt x="6170087" y="2752235"/>
                </a:cubicBezTo>
                <a:cubicBezTo>
                  <a:pt x="6161325" y="2782716"/>
                  <a:pt x="6155990" y="2813958"/>
                  <a:pt x="6147035" y="2844248"/>
                </a:cubicBezTo>
                <a:cubicBezTo>
                  <a:pt x="6140177" y="2866918"/>
                  <a:pt x="6131985" y="2889587"/>
                  <a:pt x="6120937" y="2910353"/>
                </a:cubicBezTo>
                <a:cubicBezTo>
                  <a:pt x="6104743" y="2940455"/>
                  <a:pt x="6080358" y="2966742"/>
                  <a:pt x="6086835" y="3005035"/>
                </a:cubicBezTo>
                <a:cubicBezTo>
                  <a:pt x="6092550" y="3038756"/>
                  <a:pt x="6080550" y="3069235"/>
                  <a:pt x="6069119" y="3100099"/>
                </a:cubicBezTo>
                <a:cubicBezTo>
                  <a:pt x="6060737" y="3122770"/>
                  <a:pt x="6052162" y="3145436"/>
                  <a:pt x="6046828" y="3168870"/>
                </a:cubicBezTo>
                <a:cubicBezTo>
                  <a:pt x="6040542" y="3196686"/>
                  <a:pt x="6043210" y="3228119"/>
                  <a:pt x="6031589" y="3252885"/>
                </a:cubicBezTo>
                <a:cubicBezTo>
                  <a:pt x="6019396" y="3278795"/>
                  <a:pt x="6027588" y="3300319"/>
                  <a:pt x="6031017" y="3323372"/>
                </a:cubicBezTo>
                <a:cubicBezTo>
                  <a:pt x="6036353" y="3360139"/>
                  <a:pt x="6046258" y="3396719"/>
                  <a:pt x="6033685" y="3433866"/>
                </a:cubicBezTo>
                <a:cubicBezTo>
                  <a:pt x="6018444" y="3479015"/>
                  <a:pt x="6002060" y="3523785"/>
                  <a:pt x="5987583" y="3569124"/>
                </a:cubicBezTo>
                <a:cubicBezTo>
                  <a:pt x="5982056" y="3586653"/>
                  <a:pt x="5979770" y="3605509"/>
                  <a:pt x="5977295" y="3623799"/>
                </a:cubicBezTo>
                <a:cubicBezTo>
                  <a:pt x="5975197" y="3641134"/>
                  <a:pt x="5980533" y="3661899"/>
                  <a:pt x="5972533" y="3675238"/>
                </a:cubicBezTo>
                <a:cubicBezTo>
                  <a:pt x="5951958" y="3709529"/>
                  <a:pt x="5941860" y="3744770"/>
                  <a:pt x="5941860" y="3784397"/>
                </a:cubicBezTo>
                <a:cubicBezTo>
                  <a:pt x="5941860" y="3799258"/>
                  <a:pt x="5933287" y="3813737"/>
                  <a:pt x="5931762" y="3828785"/>
                </a:cubicBezTo>
                <a:cubicBezTo>
                  <a:pt x="5929858" y="3849362"/>
                  <a:pt x="5924714" y="3872985"/>
                  <a:pt x="5931955" y="3890891"/>
                </a:cubicBezTo>
                <a:cubicBezTo>
                  <a:pt x="5949100" y="3932993"/>
                  <a:pt x="5934810" y="3967091"/>
                  <a:pt x="5917857" y="4003861"/>
                </a:cubicBezTo>
                <a:cubicBezTo>
                  <a:pt x="5901092" y="4040058"/>
                  <a:pt x="5887757" y="4078159"/>
                  <a:pt x="5876707" y="4116641"/>
                </a:cubicBezTo>
                <a:cubicBezTo>
                  <a:pt x="5872706" y="4131119"/>
                  <a:pt x="5879375" y="4148453"/>
                  <a:pt x="5880708" y="4164458"/>
                </a:cubicBezTo>
                <a:cubicBezTo>
                  <a:pt x="5881089" y="4170174"/>
                  <a:pt x="5881661" y="4176461"/>
                  <a:pt x="5879756" y="4181603"/>
                </a:cubicBezTo>
                <a:cubicBezTo>
                  <a:pt x="5861466" y="4231324"/>
                  <a:pt x="5847560" y="4281810"/>
                  <a:pt x="5857085" y="4335722"/>
                </a:cubicBezTo>
                <a:cubicBezTo>
                  <a:pt x="5858038" y="4340674"/>
                  <a:pt x="5855942" y="4346201"/>
                  <a:pt x="5854608" y="4351154"/>
                </a:cubicBezTo>
                <a:cubicBezTo>
                  <a:pt x="5847751" y="4375349"/>
                  <a:pt x="5836892" y="4398972"/>
                  <a:pt x="5834415" y="4423545"/>
                </a:cubicBezTo>
                <a:cubicBezTo>
                  <a:pt x="5828319" y="4484127"/>
                  <a:pt x="5825841" y="4545086"/>
                  <a:pt x="5821841" y="4606053"/>
                </a:cubicBezTo>
                <a:cubicBezTo>
                  <a:pt x="5821653" y="4609863"/>
                  <a:pt x="5821653" y="4613864"/>
                  <a:pt x="5820317" y="4617291"/>
                </a:cubicBezTo>
                <a:cubicBezTo>
                  <a:pt x="5812125" y="4639772"/>
                  <a:pt x="5814794" y="4659393"/>
                  <a:pt x="5830414" y="4678445"/>
                </a:cubicBezTo>
                <a:cubicBezTo>
                  <a:pt x="5837273" y="4686828"/>
                  <a:pt x="5840892" y="4698258"/>
                  <a:pt x="5844703" y="4708734"/>
                </a:cubicBezTo>
                <a:cubicBezTo>
                  <a:pt x="5850418" y="4724167"/>
                  <a:pt x="5855942" y="4739978"/>
                  <a:pt x="5859562" y="4755980"/>
                </a:cubicBezTo>
                <a:cubicBezTo>
                  <a:pt x="5862991" y="4771793"/>
                  <a:pt x="5867753" y="4788747"/>
                  <a:pt x="5865088" y="4803988"/>
                </a:cubicBezTo>
                <a:cubicBezTo>
                  <a:pt x="5860326" y="4831420"/>
                  <a:pt x="5849657" y="4857522"/>
                  <a:pt x="5842606" y="4884572"/>
                </a:cubicBezTo>
                <a:cubicBezTo>
                  <a:pt x="5840129" y="4893907"/>
                  <a:pt x="5840512" y="4904195"/>
                  <a:pt x="5840321" y="4913909"/>
                </a:cubicBezTo>
                <a:cubicBezTo>
                  <a:pt x="5839750" y="4936201"/>
                  <a:pt x="5845274" y="4959061"/>
                  <a:pt x="5829462" y="4979253"/>
                </a:cubicBezTo>
                <a:cubicBezTo>
                  <a:pt x="5814602" y="4997922"/>
                  <a:pt x="5818983" y="5016785"/>
                  <a:pt x="5830223" y="5036405"/>
                </a:cubicBezTo>
                <a:cubicBezTo>
                  <a:pt x="5838225" y="5050504"/>
                  <a:pt x="5844513" y="5066505"/>
                  <a:pt x="5847560" y="5082317"/>
                </a:cubicBezTo>
                <a:cubicBezTo>
                  <a:pt x="5851752" y="5104036"/>
                  <a:pt x="5853466" y="5125562"/>
                  <a:pt x="5850988" y="5148995"/>
                </a:cubicBezTo>
                <a:cubicBezTo>
                  <a:pt x="5849275" y="5165570"/>
                  <a:pt x="5848512" y="5179097"/>
                  <a:pt x="5838416" y="5192051"/>
                </a:cubicBezTo>
                <a:cubicBezTo>
                  <a:pt x="5836892" y="5194145"/>
                  <a:pt x="5836510" y="5197955"/>
                  <a:pt x="5836703" y="5200813"/>
                </a:cubicBezTo>
                <a:cubicBezTo>
                  <a:pt x="5839941" y="5238343"/>
                  <a:pt x="5838225" y="5275491"/>
                  <a:pt x="5835937" y="5313403"/>
                </a:cubicBezTo>
                <a:cubicBezTo>
                  <a:pt x="5832892" y="5361598"/>
                  <a:pt x="5841844" y="5412276"/>
                  <a:pt x="5873849" y="5453995"/>
                </a:cubicBezTo>
                <a:cubicBezTo>
                  <a:pt x="5878613" y="5460092"/>
                  <a:pt x="5880708" y="5469236"/>
                  <a:pt x="5881852" y="5477239"/>
                </a:cubicBezTo>
                <a:cubicBezTo>
                  <a:pt x="5886804" y="5514957"/>
                  <a:pt x="5890233" y="5552869"/>
                  <a:pt x="5895758" y="5590590"/>
                </a:cubicBezTo>
                <a:cubicBezTo>
                  <a:pt x="5898806" y="5611164"/>
                  <a:pt x="5901474" y="5632691"/>
                  <a:pt x="5909856" y="5651360"/>
                </a:cubicBezTo>
                <a:cubicBezTo>
                  <a:pt x="5918047" y="5669647"/>
                  <a:pt x="5927762" y="5684320"/>
                  <a:pt x="5910618" y="5695178"/>
                </a:cubicBezTo>
                <a:cubicBezTo>
                  <a:pt x="5919762" y="5714607"/>
                  <a:pt x="5927383" y="5731564"/>
                  <a:pt x="5935573" y="5748136"/>
                </a:cubicBezTo>
                <a:cubicBezTo>
                  <a:pt x="5938620" y="5754234"/>
                  <a:pt x="5943575" y="5759378"/>
                  <a:pt x="5946433" y="5765474"/>
                </a:cubicBezTo>
                <a:cubicBezTo>
                  <a:pt x="5949481" y="5771953"/>
                  <a:pt x="5951385" y="5779191"/>
                  <a:pt x="5952911" y="5786239"/>
                </a:cubicBezTo>
                <a:cubicBezTo>
                  <a:pt x="5959768" y="5817674"/>
                  <a:pt x="5966054" y="5849107"/>
                  <a:pt x="5973485" y="5880348"/>
                </a:cubicBezTo>
                <a:cubicBezTo>
                  <a:pt x="5975008" y="5886447"/>
                  <a:pt x="5981104" y="5891590"/>
                  <a:pt x="5985103" y="5897114"/>
                </a:cubicBezTo>
                <a:cubicBezTo>
                  <a:pt x="5987772" y="5900735"/>
                  <a:pt x="5991773" y="5904353"/>
                  <a:pt x="5992345" y="5908355"/>
                </a:cubicBezTo>
                <a:cubicBezTo>
                  <a:pt x="5996917" y="5938836"/>
                  <a:pt x="6002252" y="5969124"/>
                  <a:pt x="6004537" y="5999796"/>
                </a:cubicBezTo>
                <a:cubicBezTo>
                  <a:pt x="6006440" y="6025515"/>
                  <a:pt x="6005871" y="6050282"/>
                  <a:pt x="6039018" y="6056948"/>
                </a:cubicBezTo>
                <a:cubicBezTo>
                  <a:pt x="6044734" y="6058092"/>
                  <a:pt x="6050831" y="6066284"/>
                  <a:pt x="6053687" y="6072569"/>
                </a:cubicBezTo>
                <a:cubicBezTo>
                  <a:pt x="6061879" y="6090477"/>
                  <a:pt x="6067404" y="6109530"/>
                  <a:pt x="6075785" y="6127247"/>
                </a:cubicBezTo>
                <a:cubicBezTo>
                  <a:pt x="6103790" y="6185351"/>
                  <a:pt x="6121508" y="6246121"/>
                  <a:pt x="6118269" y="6311084"/>
                </a:cubicBezTo>
                <a:cubicBezTo>
                  <a:pt x="6117317" y="6331277"/>
                  <a:pt x="6107028" y="6350899"/>
                  <a:pt x="6103217" y="6363664"/>
                </a:cubicBezTo>
                <a:cubicBezTo>
                  <a:pt x="6118269" y="6400429"/>
                  <a:pt x="6132747" y="6431292"/>
                  <a:pt x="6143606" y="6463490"/>
                </a:cubicBezTo>
                <a:cubicBezTo>
                  <a:pt x="6153322" y="6491874"/>
                  <a:pt x="6159418" y="6521593"/>
                  <a:pt x="6166466" y="6550742"/>
                </a:cubicBezTo>
                <a:cubicBezTo>
                  <a:pt x="6169135" y="6561411"/>
                  <a:pt x="6170658" y="6572269"/>
                  <a:pt x="6171993" y="6583128"/>
                </a:cubicBezTo>
                <a:cubicBezTo>
                  <a:pt x="6176183" y="6617036"/>
                  <a:pt x="6166086" y="6652472"/>
                  <a:pt x="6182089" y="6685617"/>
                </a:cubicBezTo>
                <a:cubicBezTo>
                  <a:pt x="6190471" y="6702955"/>
                  <a:pt x="6200567" y="6720103"/>
                  <a:pt x="6204949" y="6738388"/>
                </a:cubicBezTo>
                <a:cubicBezTo>
                  <a:pt x="6209712" y="6758011"/>
                  <a:pt x="6217142" y="6777207"/>
                  <a:pt x="6222453" y="6796804"/>
                </a:cubicBezTo>
                <a:lnTo>
                  <a:pt x="6227224" y="6857457"/>
                </a:lnTo>
                <a:lnTo>
                  <a:pt x="6099985" y="6857457"/>
                </a:lnTo>
                <a:lnTo>
                  <a:pt x="6099985" y="6857998"/>
                </a:lnTo>
                <a:lnTo>
                  <a:pt x="0" y="6857998"/>
                </a:lnTo>
                <a:close/>
              </a:path>
            </a:pathLst>
          </a:custGeom>
          <a:effectLst>
            <a:outerShdw blurRad="381000" dist="152400" algn="tl" rotWithShape="0">
              <a:prstClr val="black">
                <a:alpha val="10000"/>
              </a:prstClr>
            </a:outerShdw>
          </a:effectLst>
        </p:spPr>
      </p:pic>
      <p:sp>
        <p:nvSpPr>
          <p:cNvPr id="11" name="Freeform: Shape 10">
            <a:extLst>
              <a:ext uri="{FF2B5EF4-FFF2-40B4-BE49-F238E27FC236}">
                <a16:creationId xmlns:a16="http://schemas.microsoft.com/office/drawing/2014/main" id="{AA9EB1D3-B296-49EC-650F-26CE9C0F46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803000" y="2243528"/>
            <a:ext cx="5143091" cy="656037"/>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C68FBAF3-02FC-0B7F-BA48-B5BC39681C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802999" y="2243528"/>
            <a:ext cx="5143091" cy="656037"/>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a:extLst>
              <a:ext uri="{FF2B5EF4-FFF2-40B4-BE49-F238E27FC236}">
                <a16:creationId xmlns:a16="http://schemas.microsoft.com/office/drawing/2014/main" id="{CF087D49-E7FA-DF66-AB73-70203FA1298F}"/>
              </a:ext>
            </a:extLst>
          </p:cNvPr>
          <p:cNvSpPr txBox="1"/>
          <p:nvPr/>
        </p:nvSpPr>
        <p:spPr>
          <a:xfrm>
            <a:off x="5188875" y="2120514"/>
            <a:ext cx="3404868" cy="1225544"/>
          </a:xfrm>
          <a:prstGeom prst="rect">
            <a:avLst/>
          </a:prstGeom>
        </p:spPr>
        <p:txBody>
          <a:bodyPr vert="horz" lIns="91440" tIns="45720" rIns="91440" bIns="45720" rtlCol="0">
            <a:normAutofit/>
          </a:bodyPr>
          <a:lstStyle/>
          <a:p>
            <a:pPr marL="57150">
              <a:lnSpc>
                <a:spcPct val="90000"/>
              </a:lnSpc>
              <a:spcAft>
                <a:spcPts val="600"/>
              </a:spcAft>
            </a:pPr>
            <a:r>
              <a:rPr lang="en-US" dirty="0">
                <a:solidFill>
                  <a:schemeClr val="bg1">
                    <a:alpha val="80000"/>
                  </a:schemeClr>
                </a:solidFill>
              </a:rPr>
              <a:t>Your confidence will be lower when reviewing usage, but communication + further investigation bridges those gaps!</a:t>
            </a:r>
          </a:p>
        </p:txBody>
      </p:sp>
    </p:spTree>
    <p:extLst>
      <p:ext uri="{BB962C8B-B14F-4D97-AF65-F5344CB8AC3E}">
        <p14:creationId xmlns:p14="http://schemas.microsoft.com/office/powerpoint/2010/main" val="3868098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EB34A16-6E25-36ED-8EC1-5B5C079814AA}"/>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325166D1-1B21-4128-AC42-61745528E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0">
            <a:extLst>
              <a:ext uri="{FF2B5EF4-FFF2-40B4-BE49-F238E27FC236}">
                <a16:creationId xmlns:a16="http://schemas.microsoft.com/office/drawing/2014/main" id="{29965B1E-EC40-3384-B6C0-D4BD3DB5FF96}"/>
              </a:ext>
            </a:extLst>
          </p:cNvPr>
          <p:cNvSpPr/>
          <p:nvPr/>
        </p:nvSpPr>
        <p:spPr>
          <a:xfrm>
            <a:off x="5236367" y="1231314"/>
            <a:ext cx="3498199" cy="992579"/>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3000" b="1">
                <a:solidFill>
                  <a:schemeClr val="bg1"/>
                </a:solidFill>
                <a:latin typeface="+mj-lt"/>
                <a:ea typeface="+mj-ea"/>
                <a:cs typeface="+mj-cs"/>
              </a:rPr>
              <a:t>Advanced Techniques</a:t>
            </a:r>
            <a:endParaRPr lang="en-US" sz="3000">
              <a:solidFill>
                <a:schemeClr val="bg1"/>
              </a:solidFill>
              <a:latin typeface="+mj-lt"/>
              <a:ea typeface="+mj-ea"/>
              <a:cs typeface="+mj-cs"/>
            </a:endParaRPr>
          </a:p>
        </p:txBody>
      </p:sp>
      <p:pic>
        <p:nvPicPr>
          <p:cNvPr id="5" name="Picture 4">
            <a:extLst>
              <a:ext uri="{FF2B5EF4-FFF2-40B4-BE49-F238E27FC236}">
                <a16:creationId xmlns:a16="http://schemas.microsoft.com/office/drawing/2014/main" id="{9ADA3F5F-D938-216F-86B9-1B6E411C5097}"/>
              </a:ext>
            </a:extLst>
          </p:cNvPr>
          <p:cNvPicPr>
            <a:picLocks noChangeAspect="1"/>
          </p:cNvPicPr>
          <p:nvPr/>
        </p:nvPicPr>
        <p:blipFill>
          <a:blip r:embed="rId3"/>
          <a:srcRect l="3569" r="26065" b="3"/>
          <a:stretch>
            <a:fillRect/>
          </a:stretch>
        </p:blipFill>
        <p:spPr>
          <a:xfrm>
            <a:off x="20" y="1"/>
            <a:ext cx="4640239" cy="5143499"/>
          </a:xfrm>
          <a:custGeom>
            <a:avLst/>
            <a:gdLst/>
            <a:ahLst/>
            <a:cxnLst/>
            <a:rect l="l" t="t" r="r" b="b"/>
            <a:pathLst>
              <a:path w="6187012" h="6857998">
                <a:moveTo>
                  <a:pt x="5434855" y="6118149"/>
                </a:moveTo>
                <a:cubicBezTo>
                  <a:pt x="5441404" y="6124102"/>
                  <a:pt x="5449025" y="6129341"/>
                  <a:pt x="5456075" y="6133723"/>
                </a:cubicBezTo>
                <a:cubicBezTo>
                  <a:pt x="5463218" y="6138152"/>
                  <a:pt x="5468564" y="6143474"/>
                  <a:pt x="5472234" y="6149380"/>
                </a:cubicBezTo>
                <a:lnTo>
                  <a:pt x="5477710" y="6166562"/>
                </a:lnTo>
                <a:lnTo>
                  <a:pt x="5472234" y="6149379"/>
                </a:lnTo>
                <a:cubicBezTo>
                  <a:pt x="5468564" y="6143474"/>
                  <a:pt x="5463218" y="6138152"/>
                  <a:pt x="5456075" y="6133722"/>
                </a:cubicBezTo>
                <a:cubicBezTo>
                  <a:pt x="5449025" y="6129341"/>
                  <a:pt x="5441404" y="6124102"/>
                  <a:pt x="5434855" y="6118149"/>
                </a:cubicBezTo>
                <a:close/>
                <a:moveTo>
                  <a:pt x="5343013" y="4941372"/>
                </a:moveTo>
                <a:lnTo>
                  <a:pt x="5346342" y="4950869"/>
                </a:lnTo>
                <a:lnTo>
                  <a:pt x="5356027" y="4991382"/>
                </a:lnTo>
                <a:lnTo>
                  <a:pt x="5346342" y="4950868"/>
                </a:lnTo>
                <a:close/>
                <a:moveTo>
                  <a:pt x="5346951" y="4749807"/>
                </a:moveTo>
                <a:cubicBezTo>
                  <a:pt x="5334815" y="4762826"/>
                  <a:pt x="5333958" y="4781365"/>
                  <a:pt x="5332244" y="4799797"/>
                </a:cubicBezTo>
                <a:cubicBezTo>
                  <a:pt x="5333958" y="4781365"/>
                  <a:pt x="5334815" y="4762827"/>
                  <a:pt x="5346951" y="4749807"/>
                </a:cubicBezTo>
                <a:close/>
                <a:moveTo>
                  <a:pt x="5364750" y="4543185"/>
                </a:moveTo>
                <a:cubicBezTo>
                  <a:pt x="5365727" y="4548281"/>
                  <a:pt x="5367775" y="4553662"/>
                  <a:pt x="5370156" y="4557092"/>
                </a:cubicBezTo>
                <a:cubicBezTo>
                  <a:pt x="5381776" y="4573618"/>
                  <a:pt x="5390563" y="4588275"/>
                  <a:pt x="5396519" y="4602021"/>
                </a:cubicBezTo>
                <a:cubicBezTo>
                  <a:pt x="5390563" y="4588275"/>
                  <a:pt x="5381776" y="4573618"/>
                  <a:pt x="5370156" y="4557091"/>
                </a:cubicBezTo>
                <a:close/>
                <a:moveTo>
                  <a:pt x="5830968" y="2819253"/>
                </a:moveTo>
                <a:lnTo>
                  <a:pt x="5842611" y="2827484"/>
                </a:lnTo>
                <a:lnTo>
                  <a:pt x="5842613" y="2827486"/>
                </a:lnTo>
                <a:lnTo>
                  <a:pt x="5871116" y="2861156"/>
                </a:lnTo>
                <a:lnTo>
                  <a:pt x="5861462" y="2842392"/>
                </a:lnTo>
                <a:lnTo>
                  <a:pt x="5842613" y="2827486"/>
                </a:lnTo>
                <a:lnTo>
                  <a:pt x="5842611" y="2827483"/>
                </a:lnTo>
                <a:close/>
                <a:moveTo>
                  <a:pt x="5761313" y="1974015"/>
                </a:moveTo>
                <a:lnTo>
                  <a:pt x="5754799" y="1999763"/>
                </a:lnTo>
                <a:cubicBezTo>
                  <a:pt x="5750990" y="2008056"/>
                  <a:pt x="5745310" y="2016020"/>
                  <a:pt x="5737071" y="2023547"/>
                </a:cubicBezTo>
                <a:cubicBezTo>
                  <a:pt x="5753550" y="2008497"/>
                  <a:pt x="5759789" y="1991685"/>
                  <a:pt x="5761313" y="1974015"/>
                </a:cubicBezTo>
                <a:close/>
                <a:moveTo>
                  <a:pt x="5744119" y="1768838"/>
                </a:moveTo>
                <a:cubicBezTo>
                  <a:pt x="5739738" y="1774411"/>
                  <a:pt x="5736975" y="1779948"/>
                  <a:pt x="5735518" y="1785412"/>
                </a:cubicBezTo>
                <a:lnTo>
                  <a:pt x="5734738" y="1801558"/>
                </a:lnTo>
                <a:cubicBezTo>
                  <a:pt x="5733070" y="1790986"/>
                  <a:pt x="5735356" y="1779981"/>
                  <a:pt x="5744119" y="1768838"/>
                </a:cubicBezTo>
                <a:close/>
                <a:moveTo>
                  <a:pt x="5853708" y="520953"/>
                </a:moveTo>
                <a:lnTo>
                  <a:pt x="5846981" y="549926"/>
                </a:lnTo>
                <a:lnTo>
                  <a:pt x="5840726" y="566616"/>
                </a:lnTo>
                <a:lnTo>
                  <a:pt x="5834776" y="581804"/>
                </a:lnTo>
                <a:lnTo>
                  <a:pt x="5834358" y="583595"/>
                </a:lnTo>
                <a:lnTo>
                  <a:pt x="5832183" y="589388"/>
                </a:lnTo>
                <a:cubicBezTo>
                  <a:pt x="5829783" y="597005"/>
                  <a:pt x="5828025" y="604728"/>
                  <a:pt x="5827560" y="612658"/>
                </a:cubicBezTo>
                <a:lnTo>
                  <a:pt x="5834358" y="583595"/>
                </a:lnTo>
                <a:lnTo>
                  <a:pt x="5840674" y="566754"/>
                </a:lnTo>
                <a:lnTo>
                  <a:pt x="5840726" y="566616"/>
                </a:lnTo>
                <a:lnTo>
                  <a:pt x="5846564" y="551717"/>
                </a:lnTo>
                <a:lnTo>
                  <a:pt x="5846981" y="549926"/>
                </a:lnTo>
                <a:lnTo>
                  <a:pt x="5849145" y="544146"/>
                </a:lnTo>
                <a:cubicBezTo>
                  <a:pt x="5851532" y="536547"/>
                  <a:pt x="5853271" y="528850"/>
                  <a:pt x="5853708" y="520953"/>
                </a:cubicBezTo>
                <a:close/>
                <a:moveTo>
                  <a:pt x="5802605" y="268794"/>
                </a:moveTo>
                <a:cubicBezTo>
                  <a:pt x="5800080" y="279176"/>
                  <a:pt x="5798377" y="289296"/>
                  <a:pt x="5797729" y="299164"/>
                </a:cubicBezTo>
                <a:cubicBezTo>
                  <a:pt x="5797080" y="309031"/>
                  <a:pt x="5797485" y="318646"/>
                  <a:pt x="5799176" y="328017"/>
                </a:cubicBezTo>
                <a:close/>
                <a:moveTo>
                  <a:pt x="0" y="0"/>
                </a:moveTo>
                <a:lnTo>
                  <a:pt x="6120021" y="0"/>
                </a:lnTo>
                <a:lnTo>
                  <a:pt x="6115806" y="24480"/>
                </a:lnTo>
                <a:cubicBezTo>
                  <a:pt x="6113321" y="32636"/>
                  <a:pt x="6109559" y="40471"/>
                  <a:pt x="6103795" y="47806"/>
                </a:cubicBezTo>
                <a:cubicBezTo>
                  <a:pt x="6088935" y="66857"/>
                  <a:pt x="6092364" y="85336"/>
                  <a:pt x="6094651" y="105718"/>
                </a:cubicBezTo>
                <a:cubicBezTo>
                  <a:pt x="6096365" y="121150"/>
                  <a:pt x="6095794" y="136963"/>
                  <a:pt x="6095986" y="152584"/>
                </a:cubicBezTo>
                <a:cubicBezTo>
                  <a:pt x="6096555" y="180017"/>
                  <a:pt x="6096746" y="207450"/>
                  <a:pt x="6097699" y="234883"/>
                </a:cubicBezTo>
                <a:cubicBezTo>
                  <a:pt x="6098079" y="243648"/>
                  <a:pt x="6102844" y="252600"/>
                  <a:pt x="6102082" y="261173"/>
                </a:cubicBezTo>
                <a:cubicBezTo>
                  <a:pt x="6098461" y="300800"/>
                  <a:pt x="6092746" y="340425"/>
                  <a:pt x="6089507" y="380050"/>
                </a:cubicBezTo>
                <a:cubicBezTo>
                  <a:pt x="6087603" y="402529"/>
                  <a:pt x="6091220" y="425581"/>
                  <a:pt x="6088555" y="447870"/>
                </a:cubicBezTo>
                <a:cubicBezTo>
                  <a:pt x="6085507" y="473587"/>
                  <a:pt x="6077697" y="498733"/>
                  <a:pt x="6072932" y="524262"/>
                </a:cubicBezTo>
                <a:cubicBezTo>
                  <a:pt x="6071600" y="531310"/>
                  <a:pt x="6073315" y="539121"/>
                  <a:pt x="6073694" y="546552"/>
                </a:cubicBezTo>
                <a:cubicBezTo>
                  <a:pt x="6074076" y="554933"/>
                  <a:pt x="6074838" y="563125"/>
                  <a:pt x="6075029" y="571508"/>
                </a:cubicBezTo>
                <a:cubicBezTo>
                  <a:pt x="6075411" y="597037"/>
                  <a:pt x="6074838" y="622564"/>
                  <a:pt x="6076173" y="648092"/>
                </a:cubicBezTo>
                <a:cubicBezTo>
                  <a:pt x="6076934" y="663713"/>
                  <a:pt x="6084744" y="680096"/>
                  <a:pt x="6081886" y="694576"/>
                </a:cubicBezTo>
                <a:cubicBezTo>
                  <a:pt x="6076363" y="724104"/>
                  <a:pt x="6088745" y="753633"/>
                  <a:pt x="6078459" y="783158"/>
                </a:cubicBezTo>
                <a:cubicBezTo>
                  <a:pt x="6075411" y="792306"/>
                  <a:pt x="6083031" y="804877"/>
                  <a:pt x="6083411" y="815929"/>
                </a:cubicBezTo>
                <a:cubicBezTo>
                  <a:pt x="6084363" y="843552"/>
                  <a:pt x="6084173" y="871173"/>
                  <a:pt x="6083983" y="898797"/>
                </a:cubicBezTo>
                <a:cubicBezTo>
                  <a:pt x="6083793" y="923562"/>
                  <a:pt x="6086459" y="949281"/>
                  <a:pt x="6081125" y="973095"/>
                </a:cubicBezTo>
                <a:cubicBezTo>
                  <a:pt x="6075411" y="998052"/>
                  <a:pt x="6076173" y="1020529"/>
                  <a:pt x="6082649" y="1044725"/>
                </a:cubicBezTo>
                <a:cubicBezTo>
                  <a:pt x="6087031" y="1061298"/>
                  <a:pt x="6087603" y="1078826"/>
                  <a:pt x="6088935" y="1095972"/>
                </a:cubicBezTo>
                <a:cubicBezTo>
                  <a:pt x="6090459" y="1114449"/>
                  <a:pt x="6086459" y="1134834"/>
                  <a:pt x="6092746" y="1151600"/>
                </a:cubicBezTo>
                <a:cubicBezTo>
                  <a:pt x="6111415" y="1201512"/>
                  <a:pt x="6115415" y="1252757"/>
                  <a:pt x="6115415" y="1304955"/>
                </a:cubicBezTo>
                <a:cubicBezTo>
                  <a:pt x="6115415" y="1314483"/>
                  <a:pt x="6112750" y="1324198"/>
                  <a:pt x="6109892" y="1333341"/>
                </a:cubicBezTo>
                <a:cubicBezTo>
                  <a:pt x="6092746" y="1386684"/>
                  <a:pt x="6094269" y="1440216"/>
                  <a:pt x="6104748" y="1494509"/>
                </a:cubicBezTo>
                <a:cubicBezTo>
                  <a:pt x="6107034" y="1505751"/>
                  <a:pt x="6107415" y="1518324"/>
                  <a:pt x="6105130" y="1529563"/>
                </a:cubicBezTo>
                <a:cubicBezTo>
                  <a:pt x="6098461" y="1561189"/>
                  <a:pt x="6087411" y="1591859"/>
                  <a:pt x="6082649" y="1623675"/>
                </a:cubicBezTo>
                <a:cubicBezTo>
                  <a:pt x="6074838" y="1676253"/>
                  <a:pt x="6101126" y="1721785"/>
                  <a:pt x="6118274" y="1768838"/>
                </a:cubicBezTo>
                <a:cubicBezTo>
                  <a:pt x="6134467" y="1813610"/>
                  <a:pt x="6171044" y="1851709"/>
                  <a:pt x="6162851" y="1904673"/>
                </a:cubicBezTo>
                <a:cubicBezTo>
                  <a:pt x="6162090" y="1910004"/>
                  <a:pt x="6167233" y="1915912"/>
                  <a:pt x="6168567" y="1921817"/>
                </a:cubicBezTo>
                <a:cubicBezTo>
                  <a:pt x="6172188" y="1938009"/>
                  <a:pt x="6176566" y="1954202"/>
                  <a:pt x="6178283" y="1970586"/>
                </a:cubicBezTo>
                <a:cubicBezTo>
                  <a:pt x="6180570" y="1990589"/>
                  <a:pt x="6179809" y="2010974"/>
                  <a:pt x="6181713" y="2030977"/>
                </a:cubicBezTo>
                <a:cubicBezTo>
                  <a:pt x="6182856" y="2043835"/>
                  <a:pt x="6184951" y="2056600"/>
                  <a:pt x="6186761" y="2069340"/>
                </a:cubicBezTo>
                <a:lnTo>
                  <a:pt x="6187012" y="2072225"/>
                </a:lnTo>
                <a:lnTo>
                  <a:pt x="6187012" y="2131532"/>
                </a:lnTo>
                <a:lnTo>
                  <a:pt x="6186141" y="2138304"/>
                </a:lnTo>
                <a:cubicBezTo>
                  <a:pt x="6183950" y="2148519"/>
                  <a:pt x="6181332" y="2158712"/>
                  <a:pt x="6179617" y="2168903"/>
                </a:cubicBezTo>
                <a:cubicBezTo>
                  <a:pt x="6174854" y="2197670"/>
                  <a:pt x="6176188" y="2229296"/>
                  <a:pt x="6163995" y="2254633"/>
                </a:cubicBezTo>
                <a:cubicBezTo>
                  <a:pt x="6151041" y="2281683"/>
                  <a:pt x="6145135" y="2307402"/>
                  <a:pt x="6149135" y="2335405"/>
                </a:cubicBezTo>
                <a:cubicBezTo>
                  <a:pt x="6150469" y="2344741"/>
                  <a:pt x="6158471" y="2356744"/>
                  <a:pt x="6166661" y="2360933"/>
                </a:cubicBezTo>
                <a:cubicBezTo>
                  <a:pt x="6184950" y="2370270"/>
                  <a:pt x="6188190" y="2383032"/>
                  <a:pt x="6181902" y="2400369"/>
                </a:cubicBezTo>
                <a:cubicBezTo>
                  <a:pt x="6176566" y="2415420"/>
                  <a:pt x="6173901" y="2433897"/>
                  <a:pt x="6163613" y="2444184"/>
                </a:cubicBezTo>
                <a:cubicBezTo>
                  <a:pt x="6134467" y="2473333"/>
                  <a:pt x="6133515" y="2510483"/>
                  <a:pt x="6125705" y="2546678"/>
                </a:cubicBezTo>
                <a:cubicBezTo>
                  <a:pt x="6120940" y="2568774"/>
                  <a:pt x="6120750" y="2589352"/>
                  <a:pt x="6123988" y="2611450"/>
                </a:cubicBezTo>
                <a:cubicBezTo>
                  <a:pt x="6131227" y="2659455"/>
                  <a:pt x="6120940" y="2706131"/>
                  <a:pt x="6107796" y="2752235"/>
                </a:cubicBezTo>
                <a:cubicBezTo>
                  <a:pt x="6099034" y="2782716"/>
                  <a:pt x="6093699" y="2813958"/>
                  <a:pt x="6084744" y="2844248"/>
                </a:cubicBezTo>
                <a:cubicBezTo>
                  <a:pt x="6077886" y="2866918"/>
                  <a:pt x="6069694" y="2889587"/>
                  <a:pt x="6058646" y="2910353"/>
                </a:cubicBezTo>
                <a:cubicBezTo>
                  <a:pt x="6042452" y="2940455"/>
                  <a:pt x="6018067" y="2966742"/>
                  <a:pt x="6024544" y="3005035"/>
                </a:cubicBezTo>
                <a:cubicBezTo>
                  <a:pt x="6030260" y="3038756"/>
                  <a:pt x="6018259" y="3069235"/>
                  <a:pt x="6006828" y="3100099"/>
                </a:cubicBezTo>
                <a:cubicBezTo>
                  <a:pt x="5998446" y="3122770"/>
                  <a:pt x="5989871" y="3145436"/>
                  <a:pt x="5984537" y="3168870"/>
                </a:cubicBezTo>
                <a:cubicBezTo>
                  <a:pt x="5978251" y="3196686"/>
                  <a:pt x="5980920" y="3228119"/>
                  <a:pt x="5969297" y="3252885"/>
                </a:cubicBezTo>
                <a:cubicBezTo>
                  <a:pt x="5957105" y="3278795"/>
                  <a:pt x="5965297" y="3300319"/>
                  <a:pt x="5968726" y="3323372"/>
                </a:cubicBezTo>
                <a:cubicBezTo>
                  <a:pt x="5974061" y="3360139"/>
                  <a:pt x="5983967" y="3396719"/>
                  <a:pt x="5971395" y="3433866"/>
                </a:cubicBezTo>
                <a:cubicBezTo>
                  <a:pt x="5956153" y="3479015"/>
                  <a:pt x="5939769" y="3523785"/>
                  <a:pt x="5925292" y="3569124"/>
                </a:cubicBezTo>
                <a:cubicBezTo>
                  <a:pt x="5919765" y="3586653"/>
                  <a:pt x="5917479" y="3605509"/>
                  <a:pt x="5915003" y="3623799"/>
                </a:cubicBezTo>
                <a:cubicBezTo>
                  <a:pt x="5912906" y="3641134"/>
                  <a:pt x="5918242" y="3661899"/>
                  <a:pt x="5910241" y="3675238"/>
                </a:cubicBezTo>
                <a:cubicBezTo>
                  <a:pt x="5889667" y="3709529"/>
                  <a:pt x="5879569" y="3744770"/>
                  <a:pt x="5879569" y="3784397"/>
                </a:cubicBezTo>
                <a:cubicBezTo>
                  <a:pt x="5879569" y="3799258"/>
                  <a:pt x="5870996" y="3813737"/>
                  <a:pt x="5869471" y="3828785"/>
                </a:cubicBezTo>
                <a:cubicBezTo>
                  <a:pt x="5867567" y="3849362"/>
                  <a:pt x="5862423" y="3872985"/>
                  <a:pt x="5869664" y="3890891"/>
                </a:cubicBezTo>
                <a:cubicBezTo>
                  <a:pt x="5886809" y="3932993"/>
                  <a:pt x="5872519" y="3967091"/>
                  <a:pt x="5855566" y="4003861"/>
                </a:cubicBezTo>
                <a:cubicBezTo>
                  <a:pt x="5838801" y="4040058"/>
                  <a:pt x="5825466" y="4078159"/>
                  <a:pt x="5814416" y="4116641"/>
                </a:cubicBezTo>
                <a:cubicBezTo>
                  <a:pt x="5810415" y="4131119"/>
                  <a:pt x="5817085" y="4148453"/>
                  <a:pt x="5818417" y="4164458"/>
                </a:cubicBezTo>
                <a:cubicBezTo>
                  <a:pt x="5818798" y="4170174"/>
                  <a:pt x="5819370" y="4176461"/>
                  <a:pt x="5817466" y="4181603"/>
                </a:cubicBezTo>
                <a:cubicBezTo>
                  <a:pt x="5799176" y="4231324"/>
                  <a:pt x="5785269" y="4281810"/>
                  <a:pt x="5794794" y="4335722"/>
                </a:cubicBezTo>
                <a:cubicBezTo>
                  <a:pt x="5795747" y="4340674"/>
                  <a:pt x="5793650" y="4346201"/>
                  <a:pt x="5792317" y="4351154"/>
                </a:cubicBezTo>
                <a:cubicBezTo>
                  <a:pt x="5785461" y="4375349"/>
                  <a:pt x="5774601" y="4398972"/>
                  <a:pt x="5772124" y="4423545"/>
                </a:cubicBezTo>
                <a:cubicBezTo>
                  <a:pt x="5766028" y="4484127"/>
                  <a:pt x="5763550" y="4545086"/>
                  <a:pt x="5759550" y="4606053"/>
                </a:cubicBezTo>
                <a:cubicBezTo>
                  <a:pt x="5759361" y="4609863"/>
                  <a:pt x="5759361" y="4613864"/>
                  <a:pt x="5758027" y="4617291"/>
                </a:cubicBezTo>
                <a:cubicBezTo>
                  <a:pt x="5749834" y="4639772"/>
                  <a:pt x="5752502" y="4659393"/>
                  <a:pt x="5768123" y="4678445"/>
                </a:cubicBezTo>
                <a:cubicBezTo>
                  <a:pt x="5774982" y="4686828"/>
                  <a:pt x="5778601" y="4698258"/>
                  <a:pt x="5782412" y="4708734"/>
                </a:cubicBezTo>
                <a:cubicBezTo>
                  <a:pt x="5788127" y="4724167"/>
                  <a:pt x="5793650" y="4739978"/>
                  <a:pt x="5797271" y="4755980"/>
                </a:cubicBezTo>
                <a:cubicBezTo>
                  <a:pt x="5800700" y="4771793"/>
                  <a:pt x="5805462" y="4788747"/>
                  <a:pt x="5802796" y="4803988"/>
                </a:cubicBezTo>
                <a:cubicBezTo>
                  <a:pt x="5798035" y="4831420"/>
                  <a:pt x="5787366" y="4857522"/>
                  <a:pt x="5780315" y="4884572"/>
                </a:cubicBezTo>
                <a:cubicBezTo>
                  <a:pt x="5777837" y="4893907"/>
                  <a:pt x="5778221" y="4904195"/>
                  <a:pt x="5778030" y="4913909"/>
                </a:cubicBezTo>
                <a:cubicBezTo>
                  <a:pt x="5777459" y="4936201"/>
                  <a:pt x="5782984" y="4959061"/>
                  <a:pt x="5767171" y="4979253"/>
                </a:cubicBezTo>
                <a:cubicBezTo>
                  <a:pt x="5752311" y="4997922"/>
                  <a:pt x="5756692" y="5016785"/>
                  <a:pt x="5767932" y="5036405"/>
                </a:cubicBezTo>
                <a:cubicBezTo>
                  <a:pt x="5775934" y="5050504"/>
                  <a:pt x="5782221" y="5066505"/>
                  <a:pt x="5785269" y="5082317"/>
                </a:cubicBezTo>
                <a:cubicBezTo>
                  <a:pt x="5789460" y="5104036"/>
                  <a:pt x="5791175" y="5125562"/>
                  <a:pt x="5788697" y="5148995"/>
                </a:cubicBezTo>
                <a:cubicBezTo>
                  <a:pt x="5786983" y="5165570"/>
                  <a:pt x="5786221" y="5179097"/>
                  <a:pt x="5776125" y="5192051"/>
                </a:cubicBezTo>
                <a:cubicBezTo>
                  <a:pt x="5774601" y="5194145"/>
                  <a:pt x="5774219" y="5197955"/>
                  <a:pt x="5774412" y="5200813"/>
                </a:cubicBezTo>
                <a:cubicBezTo>
                  <a:pt x="5777649" y="5238343"/>
                  <a:pt x="5775934" y="5275491"/>
                  <a:pt x="5773646" y="5313403"/>
                </a:cubicBezTo>
                <a:cubicBezTo>
                  <a:pt x="5770601" y="5361598"/>
                  <a:pt x="5779553" y="5412276"/>
                  <a:pt x="5811559" y="5453995"/>
                </a:cubicBezTo>
                <a:cubicBezTo>
                  <a:pt x="5816322" y="5460092"/>
                  <a:pt x="5818417" y="5469236"/>
                  <a:pt x="5819562" y="5477239"/>
                </a:cubicBezTo>
                <a:cubicBezTo>
                  <a:pt x="5824514" y="5514957"/>
                  <a:pt x="5827942" y="5552869"/>
                  <a:pt x="5833467" y="5590590"/>
                </a:cubicBezTo>
                <a:cubicBezTo>
                  <a:pt x="5836516" y="5611164"/>
                  <a:pt x="5839182" y="5632691"/>
                  <a:pt x="5847565" y="5651360"/>
                </a:cubicBezTo>
                <a:cubicBezTo>
                  <a:pt x="5855756" y="5669647"/>
                  <a:pt x="5865471" y="5684320"/>
                  <a:pt x="5848327" y="5695178"/>
                </a:cubicBezTo>
                <a:cubicBezTo>
                  <a:pt x="5857471" y="5714607"/>
                  <a:pt x="5865092" y="5731564"/>
                  <a:pt x="5873282" y="5748136"/>
                </a:cubicBezTo>
                <a:cubicBezTo>
                  <a:pt x="5876329" y="5754234"/>
                  <a:pt x="5881284" y="5759378"/>
                  <a:pt x="5884142" y="5765474"/>
                </a:cubicBezTo>
                <a:cubicBezTo>
                  <a:pt x="5887190" y="5771953"/>
                  <a:pt x="5889094" y="5779191"/>
                  <a:pt x="5890620" y="5786239"/>
                </a:cubicBezTo>
                <a:cubicBezTo>
                  <a:pt x="5897477" y="5817674"/>
                  <a:pt x="5903763" y="5849107"/>
                  <a:pt x="5911194" y="5880348"/>
                </a:cubicBezTo>
                <a:cubicBezTo>
                  <a:pt x="5912717" y="5886447"/>
                  <a:pt x="5918813" y="5891590"/>
                  <a:pt x="5922813" y="5897114"/>
                </a:cubicBezTo>
                <a:cubicBezTo>
                  <a:pt x="5925481" y="5900735"/>
                  <a:pt x="5929482" y="5904353"/>
                  <a:pt x="5930054" y="5908355"/>
                </a:cubicBezTo>
                <a:cubicBezTo>
                  <a:pt x="5934626" y="5938836"/>
                  <a:pt x="5939961" y="5969124"/>
                  <a:pt x="5942246" y="5999796"/>
                </a:cubicBezTo>
                <a:cubicBezTo>
                  <a:pt x="5944149" y="6025515"/>
                  <a:pt x="5943580" y="6050282"/>
                  <a:pt x="5976728" y="6056948"/>
                </a:cubicBezTo>
                <a:cubicBezTo>
                  <a:pt x="5982443" y="6058092"/>
                  <a:pt x="5988540" y="6066284"/>
                  <a:pt x="5991396" y="6072569"/>
                </a:cubicBezTo>
                <a:cubicBezTo>
                  <a:pt x="5999589" y="6090477"/>
                  <a:pt x="6005113" y="6109530"/>
                  <a:pt x="6013494" y="6127247"/>
                </a:cubicBezTo>
                <a:cubicBezTo>
                  <a:pt x="6041500" y="6185351"/>
                  <a:pt x="6059217" y="6246121"/>
                  <a:pt x="6055978" y="6311084"/>
                </a:cubicBezTo>
                <a:cubicBezTo>
                  <a:pt x="6055026" y="6331277"/>
                  <a:pt x="6044737" y="6350899"/>
                  <a:pt x="6040926" y="6363664"/>
                </a:cubicBezTo>
                <a:cubicBezTo>
                  <a:pt x="6055978" y="6400429"/>
                  <a:pt x="6070456" y="6431292"/>
                  <a:pt x="6081315" y="6463490"/>
                </a:cubicBezTo>
                <a:cubicBezTo>
                  <a:pt x="6091031" y="6491874"/>
                  <a:pt x="6097127" y="6521593"/>
                  <a:pt x="6104175" y="6550742"/>
                </a:cubicBezTo>
                <a:cubicBezTo>
                  <a:pt x="6106844" y="6561411"/>
                  <a:pt x="6108367" y="6572269"/>
                  <a:pt x="6109702" y="6583128"/>
                </a:cubicBezTo>
                <a:cubicBezTo>
                  <a:pt x="6113892" y="6617036"/>
                  <a:pt x="6103795" y="6652472"/>
                  <a:pt x="6119798" y="6685617"/>
                </a:cubicBezTo>
                <a:cubicBezTo>
                  <a:pt x="6128180" y="6702955"/>
                  <a:pt x="6138276" y="6720103"/>
                  <a:pt x="6142658" y="6738388"/>
                </a:cubicBezTo>
                <a:cubicBezTo>
                  <a:pt x="6147421" y="6758011"/>
                  <a:pt x="6154851" y="6777207"/>
                  <a:pt x="6160162" y="6796804"/>
                </a:cubicBezTo>
                <a:lnTo>
                  <a:pt x="6164933" y="6857457"/>
                </a:lnTo>
                <a:lnTo>
                  <a:pt x="6037694" y="6857457"/>
                </a:lnTo>
                <a:lnTo>
                  <a:pt x="6037694" y="6857998"/>
                </a:lnTo>
                <a:lnTo>
                  <a:pt x="0" y="6857998"/>
                </a:lnTo>
                <a:close/>
              </a:path>
            </a:pathLst>
          </a:custGeom>
          <a:effectLst>
            <a:outerShdw blurRad="381000" dist="152400" algn="tl" rotWithShape="0">
              <a:prstClr val="black">
                <a:alpha val="10000"/>
              </a:prstClr>
            </a:outerShdw>
          </a:effectLst>
        </p:spPr>
      </p:pic>
      <p:grpSp>
        <p:nvGrpSpPr>
          <p:cNvPr id="20" name="Group 19">
            <a:extLst>
              <a:ext uri="{FF2B5EF4-FFF2-40B4-BE49-F238E27FC236}">
                <a16:creationId xmlns:a16="http://schemas.microsoft.com/office/drawing/2014/main" id="{E6517BAC-C80F-4065-90D8-703493E0B3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46533" y="0"/>
            <a:ext cx="656039" cy="5143091"/>
            <a:chOff x="5395368" y="0"/>
            <a:chExt cx="874718" cy="6857455"/>
          </a:xfrm>
        </p:grpSpPr>
        <p:sp>
          <p:nvSpPr>
            <p:cNvPr id="21" name="Freeform: Shape 20">
              <a:extLst>
                <a:ext uri="{FF2B5EF4-FFF2-40B4-BE49-F238E27FC236}">
                  <a16:creationId xmlns:a16="http://schemas.microsoft.com/office/drawing/2014/main" id="{984DCDA5-A261-4103-B44C-068DCEA033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4000"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4E59A2A1-1352-47AA-80C2-0FF5375940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399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TextBox 2">
            <a:extLst>
              <a:ext uri="{FF2B5EF4-FFF2-40B4-BE49-F238E27FC236}">
                <a16:creationId xmlns:a16="http://schemas.microsoft.com/office/drawing/2014/main" id="{7010B502-0B48-1C01-139D-E3241A674693}"/>
              </a:ext>
            </a:extLst>
          </p:cNvPr>
          <p:cNvSpPr txBox="1"/>
          <p:nvPr/>
        </p:nvSpPr>
        <p:spPr>
          <a:xfrm>
            <a:off x="5245495" y="2154645"/>
            <a:ext cx="3293268" cy="2475969"/>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dirty="0">
                <a:solidFill>
                  <a:schemeClr val="bg1">
                    <a:alpha val="80000"/>
                  </a:schemeClr>
                </a:solidFill>
              </a:rPr>
              <a:t>Workplace Analytics</a:t>
            </a:r>
          </a:p>
          <a:p>
            <a:pPr marL="285750" indent="-228600">
              <a:lnSpc>
                <a:spcPct val="90000"/>
              </a:lnSpc>
              <a:spcAft>
                <a:spcPts val="600"/>
              </a:spcAft>
              <a:buFont typeface="Arial" panose="020B0604020202020204" pitchFamily="34" charset="0"/>
              <a:buChar char="•"/>
            </a:pPr>
            <a:r>
              <a:rPr lang="en-US" dirty="0">
                <a:solidFill>
                  <a:schemeClr val="bg1">
                    <a:alpha val="80000"/>
                  </a:schemeClr>
                </a:solidFill>
              </a:rPr>
              <a:t>LLM Proxy</a:t>
            </a:r>
          </a:p>
          <a:p>
            <a:pPr marL="285750" indent="-228600">
              <a:lnSpc>
                <a:spcPct val="90000"/>
              </a:lnSpc>
              <a:spcAft>
                <a:spcPts val="600"/>
              </a:spcAft>
              <a:buFont typeface="Arial" panose="020B0604020202020204" pitchFamily="34" charset="0"/>
              <a:buChar char="•"/>
            </a:pPr>
            <a:r>
              <a:rPr lang="en-US" dirty="0">
                <a:solidFill>
                  <a:schemeClr val="bg1">
                    <a:alpha val="80000"/>
                  </a:schemeClr>
                </a:solidFill>
              </a:rPr>
              <a:t>Network bursting</a:t>
            </a:r>
          </a:p>
          <a:p>
            <a:pPr marL="285750" indent="-228600">
              <a:lnSpc>
                <a:spcPct val="90000"/>
              </a:lnSpc>
              <a:spcAft>
                <a:spcPts val="600"/>
              </a:spcAft>
              <a:buFont typeface="Arial" panose="020B0604020202020204" pitchFamily="34" charset="0"/>
              <a:buChar char="•"/>
            </a:pPr>
            <a:r>
              <a:rPr lang="en-US" dirty="0">
                <a:solidFill>
                  <a:schemeClr val="bg1">
                    <a:alpha val="80000"/>
                  </a:schemeClr>
                </a:solidFill>
              </a:rPr>
              <a:t>Local AI Signatures</a:t>
            </a:r>
          </a:p>
          <a:p>
            <a:pPr marL="285750" indent="-228600">
              <a:lnSpc>
                <a:spcPct val="90000"/>
              </a:lnSpc>
              <a:spcAft>
                <a:spcPts val="600"/>
              </a:spcAft>
              <a:buFont typeface="Arial" panose="020B0604020202020204" pitchFamily="34" charset="0"/>
              <a:buChar char="•"/>
            </a:pPr>
            <a:r>
              <a:rPr lang="en-US" dirty="0">
                <a:solidFill>
                  <a:schemeClr val="bg1">
                    <a:alpha val="80000"/>
                  </a:schemeClr>
                </a:solidFill>
              </a:rPr>
              <a:t>Perplexity Spikes</a:t>
            </a:r>
          </a:p>
          <a:p>
            <a:pPr marL="285750" indent="-228600">
              <a:lnSpc>
                <a:spcPct val="90000"/>
              </a:lnSpc>
              <a:spcAft>
                <a:spcPts val="600"/>
              </a:spcAft>
              <a:buFont typeface="Arial" panose="020B0604020202020204" pitchFamily="34" charset="0"/>
              <a:buChar char="•"/>
            </a:pPr>
            <a:r>
              <a:rPr lang="en-US" dirty="0">
                <a:solidFill>
                  <a:schemeClr val="bg1">
                    <a:alpha val="80000"/>
                  </a:schemeClr>
                </a:solidFill>
              </a:rPr>
              <a:t>Shadow Data Detection</a:t>
            </a:r>
          </a:p>
          <a:p>
            <a:pPr marL="285750" indent="-228600">
              <a:lnSpc>
                <a:spcPct val="90000"/>
              </a:lnSpc>
              <a:spcAft>
                <a:spcPts val="600"/>
              </a:spcAft>
              <a:buFont typeface="Arial" panose="020B0604020202020204" pitchFamily="34" charset="0"/>
              <a:buChar char="•"/>
            </a:pPr>
            <a:r>
              <a:rPr lang="en-US" dirty="0">
                <a:solidFill>
                  <a:schemeClr val="bg1">
                    <a:alpha val="80000"/>
                  </a:schemeClr>
                </a:solidFill>
              </a:rPr>
              <a:t>Honey Tokens*</a:t>
            </a:r>
          </a:p>
        </p:txBody>
      </p:sp>
    </p:spTree>
    <p:extLst>
      <p:ext uri="{BB962C8B-B14F-4D97-AF65-F5344CB8AC3E}">
        <p14:creationId xmlns:p14="http://schemas.microsoft.com/office/powerpoint/2010/main" val="406660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FE4F61D-F223-4E99-7E2F-F575E518D271}"/>
            </a:ext>
          </a:extLst>
        </p:cNvPr>
        <p:cNvGrpSpPr/>
        <p:nvPr/>
      </p:nvGrpSpPr>
      <p:grpSpPr>
        <a:xfrm>
          <a:off x="0" y="0"/>
          <a:ext cx="0" cy="0"/>
          <a:chOff x="0" y="0"/>
          <a:chExt cx="0" cy="0"/>
        </a:xfrm>
      </p:grpSpPr>
      <p:sp>
        <p:nvSpPr>
          <p:cNvPr id="1031" name="Rectangle 103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 name="Text 0">
            <a:extLst>
              <a:ext uri="{FF2B5EF4-FFF2-40B4-BE49-F238E27FC236}">
                <a16:creationId xmlns:a16="http://schemas.microsoft.com/office/drawing/2014/main" id="{4BB7E9A6-2F9E-A0D4-1258-2F857B2EFD18}"/>
              </a:ext>
            </a:extLst>
          </p:cNvPr>
          <p:cNvSpPr/>
          <p:nvPr/>
        </p:nvSpPr>
        <p:spPr>
          <a:xfrm>
            <a:off x="628650" y="336540"/>
            <a:ext cx="3530753" cy="919238"/>
          </a:xfrm>
          <a:prstGeom prst="rect">
            <a:avLst/>
          </a:prstGeom>
        </p:spPr>
        <p:txBody>
          <a:bodyPr vert="horz" lIns="91440" tIns="45720" rIns="91440" bIns="45720" rtlCol="0" anchor="b">
            <a:normAutofit/>
          </a:bodyPr>
          <a:lstStyle/>
          <a:p>
            <a:pPr marL="0" indent="0">
              <a:lnSpc>
                <a:spcPct val="90000"/>
              </a:lnSpc>
              <a:spcBef>
                <a:spcPct val="0"/>
              </a:spcBef>
              <a:spcAft>
                <a:spcPts val="600"/>
              </a:spcAft>
            </a:pPr>
            <a:r>
              <a:rPr lang="en-US" sz="2900" b="1" kern="1200">
                <a:solidFill>
                  <a:schemeClr val="bg1"/>
                </a:solidFill>
                <a:latin typeface="+mj-lt"/>
                <a:ea typeface="+mj-ea"/>
                <a:cs typeface="+mj-cs"/>
              </a:rPr>
              <a:t>AI related Network Traffic</a:t>
            </a:r>
            <a:endParaRPr lang="en-US" sz="2900" kern="1200">
              <a:solidFill>
                <a:schemeClr val="bg1"/>
              </a:solidFill>
              <a:latin typeface="+mj-lt"/>
              <a:ea typeface="+mj-ea"/>
              <a:cs typeface="+mj-cs"/>
            </a:endParaRPr>
          </a:p>
        </p:txBody>
      </p:sp>
      <p:cxnSp>
        <p:nvCxnSpPr>
          <p:cNvPr id="1033" name="Straight Connector 1032">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3904" y="1312317"/>
            <a:ext cx="353872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93CF140A-5ACF-A906-A3CB-6C113875B87F}"/>
              </a:ext>
            </a:extLst>
          </p:cNvPr>
          <p:cNvSpPr txBox="1"/>
          <p:nvPr/>
        </p:nvSpPr>
        <p:spPr>
          <a:xfrm>
            <a:off x="673326" y="1431894"/>
            <a:ext cx="3439885" cy="2735782"/>
          </a:xfrm>
          <a:prstGeom prst="rect">
            <a:avLst/>
          </a:prstGeom>
        </p:spPr>
        <p:txBody>
          <a:bodyPr vert="horz" lIns="91440" tIns="45720" rIns="91440" bIns="45720" rtlCol="0">
            <a:normAutofit lnSpcReduction="10000"/>
          </a:bodyPr>
          <a:lstStyle/>
          <a:p>
            <a:pPr marL="285750" indent="-228600">
              <a:lnSpc>
                <a:spcPct val="90000"/>
              </a:lnSpc>
              <a:spcAft>
                <a:spcPts val="600"/>
              </a:spcAft>
              <a:buFont typeface="Arial" panose="020B0604020202020204" pitchFamily="34" charset="0"/>
              <a:buChar char="•"/>
            </a:pPr>
            <a:r>
              <a:rPr lang="en-US" sz="1500">
                <a:solidFill>
                  <a:schemeClr val="bg1"/>
                </a:solidFill>
              </a:rPr>
              <a:t>Direct client browser http traffic to the provider website</a:t>
            </a:r>
          </a:p>
          <a:p>
            <a:pPr marL="285750" indent="-228600">
              <a:lnSpc>
                <a:spcPct val="90000"/>
              </a:lnSpc>
              <a:spcAft>
                <a:spcPts val="600"/>
              </a:spcAft>
              <a:buFont typeface="Arial" panose="020B0604020202020204" pitchFamily="34" charset="0"/>
              <a:buChar char="•"/>
            </a:pPr>
            <a:r>
              <a:rPr lang="en-US" sz="1500">
                <a:solidFill>
                  <a:schemeClr val="bg1"/>
                </a:solidFill>
              </a:rPr>
              <a:t>Open AI API http from application to model provider</a:t>
            </a:r>
          </a:p>
          <a:p>
            <a:pPr marL="285750" indent="-228600">
              <a:lnSpc>
                <a:spcPct val="90000"/>
              </a:lnSpc>
              <a:spcAft>
                <a:spcPts val="600"/>
              </a:spcAft>
              <a:buFont typeface="Arial" panose="020B0604020202020204" pitchFamily="34" charset="0"/>
              <a:buChar char="•"/>
            </a:pPr>
            <a:r>
              <a:rPr lang="en-US" sz="1500">
                <a:solidFill>
                  <a:schemeClr val="bg1"/>
                </a:solidFill>
              </a:rPr>
              <a:t>Indirect: Internet searches, file downloads, database lookups</a:t>
            </a:r>
          </a:p>
          <a:p>
            <a:pPr marL="285750" indent="-228600">
              <a:lnSpc>
                <a:spcPct val="90000"/>
              </a:lnSpc>
              <a:spcAft>
                <a:spcPts val="600"/>
              </a:spcAft>
              <a:buFont typeface="Arial" panose="020B0604020202020204" pitchFamily="34" charset="0"/>
              <a:buChar char="•"/>
            </a:pPr>
            <a:r>
              <a:rPr lang="en-US" sz="1500">
                <a:solidFill>
                  <a:schemeClr val="bg1"/>
                </a:solidFill>
              </a:rPr>
              <a:t>Sessions can be prolonged as tokens/data streams from generative AI</a:t>
            </a:r>
          </a:p>
          <a:p>
            <a:pPr marL="285750" indent="-228600">
              <a:lnSpc>
                <a:spcPct val="90000"/>
              </a:lnSpc>
              <a:spcAft>
                <a:spcPts val="600"/>
              </a:spcAft>
              <a:buFont typeface="Arial" panose="020B0604020202020204" pitchFamily="34" charset="0"/>
              <a:buChar char="•"/>
            </a:pPr>
            <a:r>
              <a:rPr lang="en-US" sz="1500">
                <a:solidFill>
                  <a:schemeClr val="bg1"/>
                </a:solidFill>
              </a:rPr>
              <a:t>MS 365 Copilot is embedded in Office related traffic</a:t>
            </a:r>
            <a:r>
              <a:rPr lang="en-US" sz="1600" b="1"/>
              <a:t>Chat traffic</a:t>
            </a:r>
          </a:p>
          <a:p>
            <a:pPr marL="285750" indent="-228600">
              <a:lnSpc>
                <a:spcPct val="90000"/>
              </a:lnSpc>
              <a:spcAft>
                <a:spcPts val="600"/>
              </a:spcAft>
              <a:buFont typeface="Arial" panose="020B0604020202020204" pitchFamily="34" charset="0"/>
              <a:buChar char="•"/>
            </a:pPr>
            <a:endParaRPr lang="en-US" sz="1500">
              <a:solidFill>
                <a:schemeClr val="bg1"/>
              </a:solidFill>
            </a:endParaRPr>
          </a:p>
          <a:p>
            <a:pPr marL="285750" indent="-228600">
              <a:lnSpc>
                <a:spcPct val="90000"/>
              </a:lnSpc>
              <a:spcAft>
                <a:spcPts val="600"/>
              </a:spcAft>
              <a:buFont typeface="Arial" panose="020B0604020202020204" pitchFamily="34" charset="0"/>
              <a:buChar char="•"/>
            </a:pPr>
            <a:endParaRPr lang="en-US" sz="1500">
              <a:solidFill>
                <a:schemeClr val="bg1"/>
              </a:solidFill>
            </a:endParaRPr>
          </a:p>
          <a:p>
            <a:pPr marL="57150" indent="-228600">
              <a:lnSpc>
                <a:spcPct val="90000"/>
              </a:lnSpc>
              <a:spcAft>
                <a:spcPts val="600"/>
              </a:spcAft>
              <a:buFont typeface="Arial" panose="020B0604020202020204" pitchFamily="34" charset="0"/>
              <a:buChar char="•"/>
            </a:pPr>
            <a:endParaRPr lang="en-US" sz="1500">
              <a:solidFill>
                <a:schemeClr val="bg1"/>
              </a:solidFill>
            </a:endParaRPr>
          </a:p>
        </p:txBody>
      </p:sp>
      <p:cxnSp>
        <p:nvCxnSpPr>
          <p:cNvPr id="1035" name="Straight Connector 1034">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5520" y="4280754"/>
            <a:ext cx="353549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026" name="Picture 2" descr="ws main">
            <a:extLst>
              <a:ext uri="{FF2B5EF4-FFF2-40B4-BE49-F238E27FC236}">
                <a16:creationId xmlns:a16="http://schemas.microsoft.com/office/drawing/2014/main" id="{51FB4E30-2D3B-9A08-410D-D0CCEA522C7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894089" y="992984"/>
            <a:ext cx="4249911" cy="3157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9600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6399E76-8EE9-5646-AA19-9CB947BDFC27}"/>
            </a:ext>
          </a:extLst>
        </p:cNvPr>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C3D6EC93-F369-413E-AA67-5D4104161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0">
            <a:extLst>
              <a:ext uri="{FF2B5EF4-FFF2-40B4-BE49-F238E27FC236}">
                <a16:creationId xmlns:a16="http://schemas.microsoft.com/office/drawing/2014/main" id="{000C6851-4877-6ECE-DD79-6A8C6F5EFBF8}"/>
              </a:ext>
            </a:extLst>
          </p:cNvPr>
          <p:cNvSpPr/>
          <p:nvPr/>
        </p:nvSpPr>
        <p:spPr>
          <a:xfrm>
            <a:off x="628650" y="1231314"/>
            <a:ext cx="3295650" cy="992579"/>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3000" b="1" dirty="0">
                <a:solidFill>
                  <a:schemeClr val="bg1"/>
                </a:solidFill>
                <a:latin typeface="+mj-lt"/>
                <a:ea typeface="+mj-ea"/>
                <a:cs typeface="+mj-cs"/>
              </a:rPr>
              <a:t>Output Changes from individuals</a:t>
            </a:r>
            <a:endParaRPr lang="en-US" sz="3000" dirty="0">
              <a:solidFill>
                <a:schemeClr val="bg1"/>
              </a:solidFill>
              <a:latin typeface="+mj-lt"/>
              <a:ea typeface="+mj-ea"/>
              <a:cs typeface="+mj-cs"/>
            </a:endParaRPr>
          </a:p>
        </p:txBody>
      </p:sp>
      <p:sp>
        <p:nvSpPr>
          <p:cNvPr id="4" name="TextBox 3">
            <a:extLst>
              <a:ext uri="{FF2B5EF4-FFF2-40B4-BE49-F238E27FC236}">
                <a16:creationId xmlns:a16="http://schemas.microsoft.com/office/drawing/2014/main" id="{FB1F7EE9-054D-3C60-26C0-71E891FA3989}"/>
              </a:ext>
            </a:extLst>
          </p:cNvPr>
          <p:cNvSpPr txBox="1"/>
          <p:nvPr/>
        </p:nvSpPr>
        <p:spPr>
          <a:xfrm>
            <a:off x="628650" y="2359800"/>
            <a:ext cx="3295650" cy="1840725"/>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dirty="0">
                <a:solidFill>
                  <a:schemeClr val="bg1">
                    <a:alpha val="80000"/>
                  </a:schemeClr>
                </a:solidFill>
              </a:rPr>
              <a:t>Does management notice a clear change in content style</a:t>
            </a:r>
          </a:p>
          <a:p>
            <a:pPr marL="285750" indent="-228600">
              <a:lnSpc>
                <a:spcPct val="90000"/>
              </a:lnSpc>
              <a:spcAft>
                <a:spcPts val="600"/>
              </a:spcAft>
              <a:buFont typeface="Arial" panose="020B0604020202020204" pitchFamily="34" charset="0"/>
              <a:buChar char="•"/>
            </a:pPr>
            <a:r>
              <a:rPr lang="en-US" dirty="0">
                <a:solidFill>
                  <a:schemeClr val="bg1">
                    <a:alpha val="80000"/>
                  </a:schemeClr>
                </a:solidFill>
              </a:rPr>
              <a:t>Is more work happening after hours?</a:t>
            </a:r>
          </a:p>
        </p:txBody>
      </p:sp>
      <p:pic>
        <p:nvPicPr>
          <p:cNvPr id="3" name="Picture 2">
            <a:extLst>
              <a:ext uri="{FF2B5EF4-FFF2-40B4-BE49-F238E27FC236}">
                <a16:creationId xmlns:a16="http://schemas.microsoft.com/office/drawing/2014/main" id="{C1E403DA-A16E-8EF1-F64E-2709F1D096BF}"/>
              </a:ext>
            </a:extLst>
          </p:cNvPr>
          <p:cNvPicPr>
            <a:picLocks noChangeAspect="1"/>
          </p:cNvPicPr>
          <p:nvPr/>
        </p:nvPicPr>
        <p:blipFill>
          <a:blip r:embed="rId3"/>
          <a:srcRect l="17860" r="30963"/>
          <a:stretch>
            <a:fillRect/>
          </a:stretch>
        </p:blipFill>
        <p:spPr>
          <a:xfrm>
            <a:off x="4314144" y="10"/>
            <a:ext cx="4829856" cy="5143489"/>
          </a:xfrm>
          <a:custGeom>
            <a:avLst/>
            <a:gdLst/>
            <a:ahLst/>
            <a:cxnLst/>
            <a:rect l="l" t="t" r="r" b="b"/>
            <a:pathLst>
              <a:path w="643980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1"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2" y="528850"/>
                  <a:pt x="335479" y="536547"/>
                  <a:pt x="337867" y="544146"/>
                </a:cubicBezTo>
                <a:lnTo>
                  <a:pt x="340032" y="549926"/>
                </a:lnTo>
                <a:lnTo>
                  <a:pt x="340448" y="551717"/>
                </a:lnTo>
                <a:lnTo>
                  <a:pt x="346286" y="566616"/>
                </a:lnTo>
                <a:lnTo>
                  <a:pt x="346338" y="566754"/>
                </a:lnTo>
                <a:lnTo>
                  <a:pt x="352655" y="583595"/>
                </a:lnTo>
                <a:lnTo>
                  <a:pt x="359451" y="612658"/>
                </a:lnTo>
                <a:cubicBezTo>
                  <a:pt x="358988" y="604728"/>
                  <a:pt x="357231" y="597005"/>
                  <a:pt x="354829" y="589388"/>
                </a:cubicBezTo>
                <a:lnTo>
                  <a:pt x="352655" y="583595"/>
                </a:lnTo>
                <a:lnTo>
                  <a:pt x="352236" y="581804"/>
                </a:lnTo>
                <a:lnTo>
                  <a:pt x="346286" y="566616"/>
                </a:lnTo>
                <a:lnTo>
                  <a:pt x="340032" y="549926"/>
                </a:lnTo>
                <a:close/>
                <a:moveTo>
                  <a:pt x="384407" y="268794"/>
                </a:moveTo>
                <a:lnTo>
                  <a:pt x="387837" y="328017"/>
                </a:lnTo>
                <a:cubicBezTo>
                  <a:pt x="389527" y="318646"/>
                  <a:pt x="389932" y="309031"/>
                  <a:pt x="389283" y="299164"/>
                </a:cubicBezTo>
                <a:cubicBezTo>
                  <a:pt x="388634" y="289296"/>
                  <a:pt x="386932" y="279176"/>
                  <a:pt x="384407" y="268794"/>
                </a:cubicBezTo>
                <a:close/>
                <a:moveTo>
                  <a:pt x="66991" y="0"/>
                </a:moveTo>
                <a:lnTo>
                  <a:pt x="6439807" y="0"/>
                </a:lnTo>
                <a:lnTo>
                  <a:pt x="6439807" y="6857999"/>
                </a:lnTo>
                <a:lnTo>
                  <a:pt x="149318" y="6857999"/>
                </a:lnTo>
                <a:lnTo>
                  <a:pt x="149318" y="6857457"/>
                </a:lnTo>
                <a:lnTo>
                  <a:pt x="22079" y="6857457"/>
                </a:lnTo>
                <a:lnTo>
                  <a:pt x="26851" y="6796804"/>
                </a:lnTo>
                <a:cubicBezTo>
                  <a:pt x="32162" y="6777207"/>
                  <a:pt x="39591" y="6758011"/>
                  <a:pt x="44354" y="6738388"/>
                </a:cubicBezTo>
                <a:cubicBezTo>
                  <a:pt x="48736" y="6720103"/>
                  <a:pt x="58832" y="6702955"/>
                  <a:pt x="67214" y="6685617"/>
                </a:cubicBezTo>
                <a:cubicBezTo>
                  <a:pt x="83217" y="6652472"/>
                  <a:pt x="73120" y="6617036"/>
                  <a:pt x="77310" y="6583128"/>
                </a:cubicBezTo>
                <a:cubicBezTo>
                  <a:pt x="78646" y="6572269"/>
                  <a:pt x="80168" y="6561411"/>
                  <a:pt x="82837" y="6550742"/>
                </a:cubicBezTo>
                <a:cubicBezTo>
                  <a:pt x="89885" y="6521593"/>
                  <a:pt x="95981" y="6491874"/>
                  <a:pt x="105698" y="6463490"/>
                </a:cubicBezTo>
                <a:cubicBezTo>
                  <a:pt x="116555" y="6431292"/>
                  <a:pt x="131034" y="6400429"/>
                  <a:pt x="146085" y="6363664"/>
                </a:cubicBezTo>
                <a:cubicBezTo>
                  <a:pt x="142274" y="6350899"/>
                  <a:pt x="131986" y="6331277"/>
                  <a:pt x="131034" y="6311084"/>
                </a:cubicBezTo>
                <a:cubicBezTo>
                  <a:pt x="127795" y="6246121"/>
                  <a:pt x="145512" y="6185351"/>
                  <a:pt x="173519" y="6127247"/>
                </a:cubicBezTo>
                <a:cubicBezTo>
                  <a:pt x="181900" y="6109530"/>
                  <a:pt x="187424" y="6090477"/>
                  <a:pt x="195616" y="6072569"/>
                </a:cubicBezTo>
                <a:cubicBezTo>
                  <a:pt x="198472" y="6066284"/>
                  <a:pt x="204569" y="6058092"/>
                  <a:pt x="210287" y="6056948"/>
                </a:cubicBezTo>
                <a:cubicBezTo>
                  <a:pt x="243432" y="6050282"/>
                  <a:pt x="242862" y="6025515"/>
                  <a:pt x="244766" y="5999796"/>
                </a:cubicBezTo>
                <a:cubicBezTo>
                  <a:pt x="247051" y="5969124"/>
                  <a:pt x="252386" y="5938836"/>
                  <a:pt x="256958" y="5908355"/>
                </a:cubicBezTo>
                <a:cubicBezTo>
                  <a:pt x="257530" y="5904353"/>
                  <a:pt x="261530" y="5900735"/>
                  <a:pt x="264199" y="5897114"/>
                </a:cubicBezTo>
                <a:cubicBezTo>
                  <a:pt x="268199" y="5891590"/>
                  <a:pt x="274296" y="5886447"/>
                  <a:pt x="275818" y="5880348"/>
                </a:cubicBezTo>
                <a:cubicBezTo>
                  <a:pt x="283249" y="5849107"/>
                  <a:pt x="289535" y="5817674"/>
                  <a:pt x="296393" y="5786239"/>
                </a:cubicBezTo>
                <a:cubicBezTo>
                  <a:pt x="297919" y="5779191"/>
                  <a:pt x="299822" y="5771953"/>
                  <a:pt x="302870" y="5765474"/>
                </a:cubicBezTo>
                <a:cubicBezTo>
                  <a:pt x="305728" y="5759378"/>
                  <a:pt x="310682" y="5754234"/>
                  <a:pt x="313730" y="5748136"/>
                </a:cubicBezTo>
                <a:cubicBezTo>
                  <a:pt x="321921" y="5731564"/>
                  <a:pt x="329541" y="5714607"/>
                  <a:pt x="338685" y="5695178"/>
                </a:cubicBezTo>
                <a:cubicBezTo>
                  <a:pt x="321541" y="5684320"/>
                  <a:pt x="331258" y="5669647"/>
                  <a:pt x="339449" y="5651360"/>
                </a:cubicBezTo>
                <a:cubicBezTo>
                  <a:pt x="347831" y="5632691"/>
                  <a:pt x="350497" y="5611164"/>
                  <a:pt x="353546"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4" y="4893907"/>
                  <a:pt x="406697" y="4884572"/>
                </a:cubicBezTo>
                <a:cubicBezTo>
                  <a:pt x="399647" y="4857522"/>
                  <a:pt x="388978" y="4831420"/>
                  <a:pt x="384216" y="4803988"/>
                </a:cubicBezTo>
                <a:cubicBezTo>
                  <a:pt x="381551" y="4788747"/>
                  <a:pt x="386312" y="4771793"/>
                  <a:pt x="389741" y="4755980"/>
                </a:cubicBezTo>
                <a:cubicBezTo>
                  <a:pt x="393361"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1" y="4346201"/>
                  <a:pt x="391265" y="4340674"/>
                  <a:pt x="392218" y="4335722"/>
                </a:cubicBezTo>
                <a:cubicBezTo>
                  <a:pt x="401743" y="4281810"/>
                  <a:pt x="387837" y="4231324"/>
                  <a:pt x="369547" y="4181603"/>
                </a:cubicBezTo>
                <a:cubicBezTo>
                  <a:pt x="367642" y="4176461"/>
                  <a:pt x="368214" y="4170174"/>
                  <a:pt x="368595" y="4164458"/>
                </a:cubicBezTo>
                <a:cubicBezTo>
                  <a:pt x="369928" y="4148453"/>
                  <a:pt x="376597" y="4131119"/>
                  <a:pt x="372597" y="4116641"/>
                </a:cubicBezTo>
                <a:cubicBezTo>
                  <a:pt x="361545" y="4078159"/>
                  <a:pt x="348211" y="4040058"/>
                  <a:pt x="331447" y="4003861"/>
                </a:cubicBezTo>
                <a:cubicBezTo>
                  <a:pt x="314493" y="3967091"/>
                  <a:pt x="300203" y="3932993"/>
                  <a:pt x="317350" y="3890891"/>
                </a:cubicBezTo>
                <a:cubicBezTo>
                  <a:pt x="324589" y="3872985"/>
                  <a:pt x="319445" y="3849362"/>
                  <a:pt x="317541" y="3828785"/>
                </a:cubicBezTo>
                <a:cubicBezTo>
                  <a:pt x="316016" y="3813737"/>
                  <a:pt x="307442" y="3799258"/>
                  <a:pt x="307442" y="3784397"/>
                </a:cubicBezTo>
                <a:cubicBezTo>
                  <a:pt x="307442" y="3744770"/>
                  <a:pt x="297346" y="3709529"/>
                  <a:pt x="276771" y="3675238"/>
                </a:cubicBezTo>
                <a:cubicBezTo>
                  <a:pt x="268770" y="3661899"/>
                  <a:pt x="274105" y="3641134"/>
                  <a:pt x="272009" y="3623799"/>
                </a:cubicBezTo>
                <a:cubicBezTo>
                  <a:pt x="269533" y="3605509"/>
                  <a:pt x="267247" y="3586653"/>
                  <a:pt x="261721" y="3569124"/>
                </a:cubicBezTo>
                <a:cubicBezTo>
                  <a:pt x="247242" y="3523785"/>
                  <a:pt x="230859" y="3479015"/>
                  <a:pt x="215618" y="3433866"/>
                </a:cubicBezTo>
                <a:cubicBezTo>
                  <a:pt x="203045" y="3396719"/>
                  <a:pt x="212952" y="3360139"/>
                  <a:pt x="218285" y="3323372"/>
                </a:cubicBezTo>
                <a:cubicBezTo>
                  <a:pt x="221716" y="3300319"/>
                  <a:pt x="229907" y="3278795"/>
                  <a:pt x="217715" y="3252885"/>
                </a:cubicBezTo>
                <a:cubicBezTo>
                  <a:pt x="206093" y="3228119"/>
                  <a:pt x="208761" y="3196686"/>
                  <a:pt x="202474" y="3168870"/>
                </a:cubicBezTo>
                <a:cubicBezTo>
                  <a:pt x="197141" y="3145436"/>
                  <a:pt x="188566" y="3122770"/>
                  <a:pt x="180184" y="3100099"/>
                </a:cubicBezTo>
                <a:cubicBezTo>
                  <a:pt x="168753" y="3069235"/>
                  <a:pt x="156753" y="3038756"/>
                  <a:pt x="162468" y="3005035"/>
                </a:cubicBezTo>
                <a:cubicBezTo>
                  <a:pt x="168946" y="2966742"/>
                  <a:pt x="144561" y="2940455"/>
                  <a:pt x="128367" y="2910353"/>
                </a:cubicBezTo>
                <a:cubicBezTo>
                  <a:pt x="117318" y="2889587"/>
                  <a:pt x="109126" y="2866918"/>
                  <a:pt x="102267" y="2844248"/>
                </a:cubicBezTo>
                <a:cubicBezTo>
                  <a:pt x="93313" y="2813958"/>
                  <a:pt x="87978" y="2782716"/>
                  <a:pt x="79217" y="2752235"/>
                </a:cubicBezTo>
                <a:cubicBezTo>
                  <a:pt x="66072" y="2706131"/>
                  <a:pt x="55784"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2" y="2360933"/>
                </a:cubicBezTo>
                <a:cubicBezTo>
                  <a:pt x="28541" y="2356744"/>
                  <a:pt x="36543" y="2344741"/>
                  <a:pt x="37878" y="2335405"/>
                </a:cubicBezTo>
                <a:cubicBezTo>
                  <a:pt x="41877" y="2307402"/>
                  <a:pt x="35972" y="2281683"/>
                  <a:pt x="23017" y="2254633"/>
                </a:cubicBezTo>
                <a:cubicBezTo>
                  <a:pt x="10825" y="2229296"/>
                  <a:pt x="12159" y="2197670"/>
                  <a:pt x="7395" y="2168903"/>
                </a:cubicBezTo>
                <a:cubicBezTo>
                  <a:pt x="5681"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6" y="1938009"/>
                  <a:pt x="18445" y="1921817"/>
                </a:cubicBezTo>
                <a:cubicBezTo>
                  <a:pt x="19779" y="1915912"/>
                  <a:pt x="24922" y="1910004"/>
                  <a:pt x="24161" y="1904673"/>
                </a:cubicBezTo>
                <a:cubicBezTo>
                  <a:pt x="15970" y="1851709"/>
                  <a:pt x="52545" y="1813610"/>
                  <a:pt x="68738" y="1768838"/>
                </a:cubicBezTo>
                <a:cubicBezTo>
                  <a:pt x="85885" y="1721785"/>
                  <a:pt x="112174" y="1676253"/>
                  <a:pt x="104364" y="1623675"/>
                </a:cubicBezTo>
                <a:cubicBezTo>
                  <a:pt x="99601" y="1591859"/>
                  <a:pt x="88551" y="1561189"/>
                  <a:pt x="81883" y="1529563"/>
                </a:cubicBezTo>
                <a:cubicBezTo>
                  <a:pt x="79597" y="1518324"/>
                  <a:pt x="79979" y="1505751"/>
                  <a:pt x="82264" y="1494509"/>
                </a:cubicBezTo>
                <a:cubicBezTo>
                  <a:pt x="92744" y="1440216"/>
                  <a:pt x="94267" y="1386684"/>
                  <a:pt x="77120" y="1333341"/>
                </a:cubicBezTo>
                <a:cubicBezTo>
                  <a:pt x="74262" y="1324198"/>
                  <a:pt x="71597" y="1314483"/>
                  <a:pt x="71597" y="1304955"/>
                </a:cubicBezTo>
                <a:cubicBezTo>
                  <a:pt x="71597" y="1252757"/>
                  <a:pt x="75597" y="1201512"/>
                  <a:pt x="94267" y="1151600"/>
                </a:cubicBezTo>
                <a:cubicBezTo>
                  <a:pt x="100554" y="1134834"/>
                  <a:pt x="96553" y="1114449"/>
                  <a:pt x="98078" y="1095972"/>
                </a:cubicBezTo>
                <a:cubicBezTo>
                  <a:pt x="99409" y="1078826"/>
                  <a:pt x="99981" y="1061298"/>
                  <a:pt x="104364" y="1044725"/>
                </a:cubicBezTo>
                <a:cubicBezTo>
                  <a:pt x="110839" y="1020529"/>
                  <a:pt x="111601" y="998052"/>
                  <a:pt x="105887" y="973095"/>
                </a:cubicBezTo>
                <a:cubicBezTo>
                  <a:pt x="100554" y="949281"/>
                  <a:pt x="103220" y="923562"/>
                  <a:pt x="103029" y="898797"/>
                </a:cubicBezTo>
                <a:cubicBezTo>
                  <a:pt x="102839" y="871173"/>
                  <a:pt x="102649" y="843552"/>
                  <a:pt x="103601" y="815929"/>
                </a:cubicBezTo>
                <a:cubicBezTo>
                  <a:pt x="103981" y="804877"/>
                  <a:pt x="111601" y="792306"/>
                  <a:pt x="108553" y="783158"/>
                </a:cubicBezTo>
                <a:cubicBezTo>
                  <a:pt x="98267" y="753633"/>
                  <a:pt x="110649" y="724104"/>
                  <a:pt x="105127" y="694576"/>
                </a:cubicBezTo>
                <a:cubicBezTo>
                  <a:pt x="102267" y="680096"/>
                  <a:pt x="110078" y="663713"/>
                  <a:pt x="110839" y="648092"/>
                </a:cubicBezTo>
                <a:cubicBezTo>
                  <a:pt x="112174" y="622564"/>
                  <a:pt x="111601" y="597037"/>
                  <a:pt x="111983" y="571508"/>
                </a:cubicBezTo>
                <a:cubicBezTo>
                  <a:pt x="112174" y="563125"/>
                  <a:pt x="112936" y="554933"/>
                  <a:pt x="113318" y="546552"/>
                </a:cubicBezTo>
                <a:cubicBezTo>
                  <a:pt x="113697" y="539121"/>
                  <a:pt x="115411" y="531310"/>
                  <a:pt x="114081" y="524262"/>
                </a:cubicBezTo>
                <a:cubicBezTo>
                  <a:pt x="109315" y="498733"/>
                  <a:pt x="101505" y="473587"/>
                  <a:pt x="98457" y="447870"/>
                </a:cubicBezTo>
                <a:cubicBezTo>
                  <a:pt x="95792" y="425581"/>
                  <a:pt x="99409" y="402529"/>
                  <a:pt x="97505" y="380050"/>
                </a:cubicBezTo>
                <a:cubicBezTo>
                  <a:pt x="94267" y="340425"/>
                  <a:pt x="88551" y="300800"/>
                  <a:pt x="84930" y="261173"/>
                </a:cubicBezTo>
                <a:cubicBezTo>
                  <a:pt x="84168" y="252600"/>
                  <a:pt x="88934" y="243648"/>
                  <a:pt x="89314" y="234883"/>
                </a:cubicBezTo>
                <a:cubicBezTo>
                  <a:pt x="90266" y="207450"/>
                  <a:pt x="90457" y="180017"/>
                  <a:pt x="91027" y="152584"/>
                </a:cubicBezTo>
                <a:cubicBezTo>
                  <a:pt x="91218" y="136963"/>
                  <a:pt x="90647" y="121150"/>
                  <a:pt x="92361" y="105718"/>
                </a:cubicBezTo>
                <a:cubicBezTo>
                  <a:pt x="94647" y="85336"/>
                  <a:pt x="98078" y="66857"/>
                  <a:pt x="83217" y="47806"/>
                </a:cubicBezTo>
                <a:cubicBezTo>
                  <a:pt x="77453" y="40471"/>
                  <a:pt x="73691" y="32636"/>
                  <a:pt x="71207" y="24480"/>
                </a:cubicBezTo>
                <a:close/>
              </a:path>
            </a:pathLst>
          </a:custGeom>
          <a:effectLst>
            <a:outerShdw blurRad="381000" dist="152400" dir="10800000" algn="tr" rotWithShape="0">
              <a:prstClr val="black">
                <a:alpha val="10000"/>
              </a:prstClr>
            </a:outerShdw>
          </a:effectLst>
        </p:spPr>
      </p:pic>
      <p:grpSp>
        <p:nvGrpSpPr>
          <p:cNvPr id="31" name="Group 30">
            <a:extLst>
              <a:ext uri="{FF2B5EF4-FFF2-40B4-BE49-F238E27FC236}">
                <a16:creationId xmlns:a16="http://schemas.microsoft.com/office/drawing/2014/main" id="{4EA04677-6B2C-40F4-975C-ED91965527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24273" y="0"/>
            <a:ext cx="656039" cy="5143091"/>
            <a:chOff x="5632356" y="0"/>
            <a:chExt cx="874718" cy="6857455"/>
          </a:xfrm>
        </p:grpSpPr>
        <p:sp>
          <p:nvSpPr>
            <p:cNvPr id="32" name="Freeform: Shape 31">
              <a:extLst>
                <a:ext uri="{FF2B5EF4-FFF2-40B4-BE49-F238E27FC236}">
                  <a16:creationId xmlns:a16="http://schemas.microsoft.com/office/drawing/2014/main" id="{3F1ABE2E-F19F-4BD3-B0FA-8A2D8885B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6"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C86D0F14-D449-4833-830D-A382829E2D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1183301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B21C59A-9231-7A66-1C0B-1AD7CEF5B79B}"/>
            </a:ext>
          </a:extLst>
        </p:cNvPr>
        <p:cNvGrpSpPr/>
        <p:nvPr/>
      </p:nvGrpSpPr>
      <p:grpSpPr>
        <a:xfrm>
          <a:off x="0" y="0"/>
          <a:ext cx="0" cy="0"/>
          <a:chOff x="0" y="0"/>
          <a:chExt cx="0" cy="0"/>
        </a:xfrm>
      </p:grpSpPr>
      <p:sp>
        <p:nvSpPr>
          <p:cNvPr id="1031" name="Rectangle 103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ext 0">
            <a:extLst>
              <a:ext uri="{FF2B5EF4-FFF2-40B4-BE49-F238E27FC236}">
                <a16:creationId xmlns:a16="http://schemas.microsoft.com/office/drawing/2014/main" id="{FB190E26-ADB0-CC2B-51C9-52C1AFF914D0}"/>
              </a:ext>
            </a:extLst>
          </p:cNvPr>
          <p:cNvSpPr/>
          <p:nvPr/>
        </p:nvSpPr>
        <p:spPr>
          <a:xfrm>
            <a:off x="403762" y="397828"/>
            <a:ext cx="4168238" cy="857950"/>
          </a:xfrm>
          <a:prstGeom prst="rect">
            <a:avLst/>
          </a:prstGeom>
        </p:spPr>
        <p:txBody>
          <a:bodyPr vert="horz" lIns="91440" tIns="45720" rIns="91440" bIns="45720" rtlCol="0" anchor="b">
            <a:normAutofit lnSpcReduction="10000"/>
          </a:bodyPr>
          <a:lstStyle/>
          <a:p>
            <a:pPr>
              <a:lnSpc>
                <a:spcPct val="90000"/>
              </a:lnSpc>
              <a:spcBef>
                <a:spcPct val="0"/>
              </a:spcBef>
              <a:spcAft>
                <a:spcPts val="600"/>
              </a:spcAft>
            </a:pPr>
            <a:r>
              <a:rPr lang="en-US" sz="2900" b="1" dirty="0">
                <a:solidFill>
                  <a:schemeClr val="bg1"/>
                </a:solidFill>
                <a:latin typeface="+mj-lt"/>
                <a:ea typeface="+mj-ea"/>
                <a:cs typeface="+mj-cs"/>
              </a:rPr>
              <a:t>Performing Anonymous Surveys</a:t>
            </a:r>
            <a:endParaRPr lang="en-US" sz="2900" dirty="0">
              <a:solidFill>
                <a:schemeClr val="bg1"/>
              </a:solidFill>
              <a:latin typeface="+mj-lt"/>
              <a:ea typeface="+mj-ea"/>
              <a:cs typeface="+mj-cs"/>
            </a:endParaRPr>
          </a:p>
        </p:txBody>
      </p:sp>
      <p:cxnSp>
        <p:nvCxnSpPr>
          <p:cNvPr id="1033" name="Straight Connector 1032">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3904" y="1312317"/>
            <a:ext cx="353872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53C5DE5D-75AC-DD6D-9AE4-BE6C32E71A51}"/>
              </a:ext>
            </a:extLst>
          </p:cNvPr>
          <p:cNvSpPr txBox="1"/>
          <p:nvPr/>
        </p:nvSpPr>
        <p:spPr>
          <a:xfrm>
            <a:off x="623904" y="1910114"/>
            <a:ext cx="3439885" cy="2735782"/>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sz="1500" dirty="0">
                <a:solidFill>
                  <a:schemeClr val="bg1"/>
                </a:solidFill>
              </a:rPr>
              <a:t>Which AI tools have you used at work?</a:t>
            </a:r>
          </a:p>
          <a:p>
            <a:pPr marL="285750" indent="-228600">
              <a:lnSpc>
                <a:spcPct val="90000"/>
              </a:lnSpc>
              <a:spcAft>
                <a:spcPts val="600"/>
              </a:spcAft>
              <a:buFont typeface="Arial" panose="020B0604020202020204" pitchFamily="34" charset="0"/>
              <a:buChar char="•"/>
            </a:pPr>
            <a:r>
              <a:rPr lang="en-US" sz="1500" dirty="0">
                <a:solidFill>
                  <a:schemeClr val="bg1"/>
                </a:solidFill>
              </a:rPr>
              <a:t>What types of tasks are you using AI for?</a:t>
            </a:r>
          </a:p>
          <a:p>
            <a:pPr marL="285750" indent="-228600">
              <a:lnSpc>
                <a:spcPct val="90000"/>
              </a:lnSpc>
              <a:spcAft>
                <a:spcPts val="600"/>
              </a:spcAft>
              <a:buFont typeface="Arial" panose="020B0604020202020204" pitchFamily="34" charset="0"/>
              <a:buChar char="•"/>
            </a:pPr>
            <a:r>
              <a:rPr lang="en-US" sz="1500" dirty="0">
                <a:solidFill>
                  <a:schemeClr val="bg1"/>
                </a:solidFill>
              </a:rPr>
              <a:t>What frustrates you about approved tools?</a:t>
            </a:r>
          </a:p>
          <a:p>
            <a:pPr marL="285750" indent="-228600">
              <a:lnSpc>
                <a:spcPct val="90000"/>
              </a:lnSpc>
              <a:spcAft>
                <a:spcPts val="600"/>
              </a:spcAft>
              <a:buFont typeface="Arial" panose="020B0604020202020204" pitchFamily="34" charset="0"/>
              <a:buChar char="•"/>
            </a:pPr>
            <a:r>
              <a:rPr lang="en-US" sz="1500" dirty="0">
                <a:solidFill>
                  <a:schemeClr val="bg1"/>
                </a:solidFill>
              </a:rPr>
              <a:t>If an approved AI assistant existed internally, what would you want it to do?</a:t>
            </a:r>
          </a:p>
        </p:txBody>
      </p:sp>
      <p:cxnSp>
        <p:nvCxnSpPr>
          <p:cNvPr id="1035" name="Straight Connector 1034">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5520" y="4280754"/>
            <a:ext cx="353549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026" name="Picture 2" descr="anonymous survey">
            <a:extLst>
              <a:ext uri="{FF2B5EF4-FFF2-40B4-BE49-F238E27FC236}">
                <a16:creationId xmlns:a16="http://schemas.microsoft.com/office/drawing/2014/main" id="{948AC00E-581A-6FDE-86E9-8B88785C91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2458" r="24041"/>
          <a:stretch>
            <a:fillRect/>
          </a:stretch>
        </p:blipFill>
        <p:spPr bwMode="auto">
          <a:xfrm>
            <a:off x="4894089" y="10"/>
            <a:ext cx="4249911" cy="5143490"/>
          </a:xfrm>
          <a:prstGeom prst="rect">
            <a:avLst/>
          </a:prstGeom>
          <a:noFill/>
          <a:extLst>
            <a:ext uri="{909E8E84-426E-40DD-AFC4-6F175D3DCCD1}">
              <a14:hiddenFill xmlns:a14="http://schemas.microsoft.com/office/drawing/2010/main">
                <a:solidFill>
                  <a:srgbClr val="FFFFFF"/>
                </a:solidFill>
              </a14:hiddenFill>
            </a:ext>
          </a:extLst>
        </p:spPr>
      </p:pic>
      <p:sp>
        <p:nvSpPr>
          <p:cNvPr id="3" name="Text 0">
            <a:extLst>
              <a:ext uri="{FF2B5EF4-FFF2-40B4-BE49-F238E27FC236}">
                <a16:creationId xmlns:a16="http://schemas.microsoft.com/office/drawing/2014/main" id="{8C4F24D7-11FC-410F-D01C-43BC7D6CAAF1}"/>
              </a:ext>
            </a:extLst>
          </p:cNvPr>
          <p:cNvSpPr/>
          <p:nvPr/>
        </p:nvSpPr>
        <p:spPr>
          <a:xfrm>
            <a:off x="719159" y="1340587"/>
            <a:ext cx="3530753" cy="541257"/>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000" b="1" dirty="0">
                <a:solidFill>
                  <a:schemeClr val="bg1"/>
                </a:solidFill>
                <a:latin typeface="+mj-lt"/>
                <a:ea typeface="+mj-ea"/>
                <a:cs typeface="+mj-cs"/>
              </a:rPr>
              <a:t>Example Questions:</a:t>
            </a:r>
            <a:endParaRPr lang="en-US" sz="2000" dirty="0">
              <a:solidFill>
                <a:schemeClr val="bg1"/>
              </a:solidFill>
              <a:latin typeface="+mj-lt"/>
              <a:ea typeface="+mj-ea"/>
              <a:cs typeface="+mj-cs"/>
            </a:endParaRPr>
          </a:p>
        </p:txBody>
      </p:sp>
    </p:spTree>
    <p:extLst>
      <p:ext uri="{BB962C8B-B14F-4D97-AF65-F5344CB8AC3E}">
        <p14:creationId xmlns:p14="http://schemas.microsoft.com/office/powerpoint/2010/main" val="1758851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89D758D-BB1E-4704-87C1-329FA08938F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B8F4DCD-0052-1B61-6D62-756B014818E9}"/>
              </a:ext>
            </a:extLst>
          </p:cNvPr>
          <p:cNvPicPr>
            <a:picLocks noChangeAspect="1"/>
          </p:cNvPicPr>
          <p:nvPr/>
        </p:nvPicPr>
        <p:blipFill>
          <a:blip r:embed="rId3"/>
          <a:stretch>
            <a:fillRect/>
          </a:stretch>
        </p:blipFill>
        <p:spPr>
          <a:xfrm>
            <a:off x="0" y="1624581"/>
            <a:ext cx="4506686" cy="3518919"/>
          </a:xfrm>
          <a:prstGeom prst="rect">
            <a:avLst/>
          </a:prstGeom>
        </p:spPr>
      </p:pic>
      <p:sp>
        <p:nvSpPr>
          <p:cNvPr id="2" name="Text 0">
            <a:extLst>
              <a:ext uri="{FF2B5EF4-FFF2-40B4-BE49-F238E27FC236}">
                <a16:creationId xmlns:a16="http://schemas.microsoft.com/office/drawing/2014/main" id="{08F7E3DC-2E17-27AC-9971-7C92C59F9B42}"/>
              </a:ext>
            </a:extLst>
          </p:cNvPr>
          <p:cNvSpPr/>
          <p:nvPr/>
        </p:nvSpPr>
        <p:spPr>
          <a:xfrm>
            <a:off x="445224" y="285580"/>
            <a:ext cx="8261453" cy="1141237"/>
          </a:xfrm>
          <a:prstGeom prst="rect">
            <a:avLst/>
          </a:prstGeom>
        </p:spPr>
        <p:txBody>
          <a:bodyPr vert="horz" lIns="91440" tIns="45720" rIns="91440" bIns="45720" rtlCol="0" anchor="ctr">
            <a:noAutofit/>
          </a:bodyPr>
          <a:lstStyle/>
          <a:p>
            <a:pPr algn="ctr">
              <a:lnSpc>
                <a:spcPct val="90000"/>
              </a:lnSpc>
              <a:spcBef>
                <a:spcPct val="0"/>
              </a:spcBef>
              <a:spcAft>
                <a:spcPts val="600"/>
              </a:spcAft>
            </a:pPr>
            <a:r>
              <a:rPr lang="en-US" sz="4800" b="1"/>
              <a:t>I got the data!</a:t>
            </a:r>
          </a:p>
          <a:p>
            <a:pPr algn="ctr">
              <a:lnSpc>
                <a:spcPct val="90000"/>
              </a:lnSpc>
              <a:spcBef>
                <a:spcPct val="0"/>
              </a:spcBef>
              <a:spcAft>
                <a:spcPts val="600"/>
              </a:spcAft>
            </a:pPr>
            <a:r>
              <a:rPr lang="en-US" sz="4800" b="1"/>
              <a:t>Let’s crack some skulls…</a:t>
            </a:r>
            <a:endParaRPr lang="en-US" sz="4800"/>
          </a:p>
        </p:txBody>
      </p:sp>
    </p:spTree>
    <p:extLst>
      <p:ext uri="{BB962C8B-B14F-4D97-AF65-F5344CB8AC3E}">
        <p14:creationId xmlns:p14="http://schemas.microsoft.com/office/powerpoint/2010/main" val="249722732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5827608-1893-2CB0-B010-8DEB79F31DAC}"/>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16A15A88-001A-4EEF-8984-D87E64359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0">
            <a:extLst>
              <a:ext uri="{FF2B5EF4-FFF2-40B4-BE49-F238E27FC236}">
                <a16:creationId xmlns:a16="http://schemas.microsoft.com/office/drawing/2014/main" id="{41E8CEF9-779A-64F9-308D-AA4177727E15}"/>
              </a:ext>
            </a:extLst>
          </p:cNvPr>
          <p:cNvSpPr/>
          <p:nvPr/>
        </p:nvSpPr>
        <p:spPr>
          <a:xfrm>
            <a:off x="3924300" y="1025754"/>
            <a:ext cx="4593432" cy="1999132"/>
          </a:xfrm>
          <a:prstGeom prst="rect">
            <a:avLst/>
          </a:prstGeom>
        </p:spPr>
        <p:txBody>
          <a:bodyPr vert="horz" lIns="91440" tIns="45720" rIns="91440" bIns="45720" rtlCol="0" anchor="b">
            <a:normAutofit/>
          </a:bodyPr>
          <a:lstStyle/>
          <a:p>
            <a:pPr algn="r">
              <a:lnSpc>
                <a:spcPct val="90000"/>
              </a:lnSpc>
              <a:spcBef>
                <a:spcPct val="0"/>
              </a:spcBef>
              <a:spcAft>
                <a:spcPts val="600"/>
              </a:spcAft>
            </a:pPr>
            <a:r>
              <a:rPr lang="en-US" sz="4600" b="1" dirty="0">
                <a:solidFill>
                  <a:schemeClr val="bg1"/>
                </a:solidFill>
                <a:latin typeface="+mj-lt"/>
                <a:ea typeface="+mj-ea"/>
                <a:cs typeface="+mj-cs"/>
              </a:rPr>
              <a:t>…yes, it’s fun, but let’s pause the skull cracking.</a:t>
            </a:r>
            <a:endParaRPr lang="en-US" sz="4600" dirty="0">
              <a:solidFill>
                <a:schemeClr val="bg1"/>
              </a:solidFill>
              <a:latin typeface="+mj-lt"/>
              <a:ea typeface="+mj-ea"/>
              <a:cs typeface="+mj-cs"/>
            </a:endParaRPr>
          </a:p>
        </p:txBody>
      </p:sp>
      <p:sp>
        <p:nvSpPr>
          <p:cNvPr id="5" name="TextBox 4">
            <a:extLst>
              <a:ext uri="{FF2B5EF4-FFF2-40B4-BE49-F238E27FC236}">
                <a16:creationId xmlns:a16="http://schemas.microsoft.com/office/drawing/2014/main" id="{1D52334F-18D5-9992-345B-1BC4D44A9221}"/>
              </a:ext>
            </a:extLst>
          </p:cNvPr>
          <p:cNvSpPr txBox="1"/>
          <p:nvPr/>
        </p:nvSpPr>
        <p:spPr>
          <a:xfrm>
            <a:off x="3655616" y="3499320"/>
            <a:ext cx="5130800" cy="663403"/>
          </a:xfrm>
          <a:prstGeom prst="rect">
            <a:avLst/>
          </a:prstGeom>
        </p:spPr>
        <p:txBody>
          <a:bodyPr vert="horz" lIns="91440" tIns="45720" rIns="91440" bIns="45720" rtlCol="0">
            <a:normAutofit/>
          </a:bodyPr>
          <a:lstStyle/>
          <a:p>
            <a:pPr algn="r">
              <a:lnSpc>
                <a:spcPct val="90000"/>
              </a:lnSpc>
              <a:spcBef>
                <a:spcPts val="1000"/>
              </a:spcBef>
            </a:pPr>
            <a:r>
              <a:rPr lang="en-US" sz="2000" dirty="0">
                <a:solidFill>
                  <a:schemeClr val="bg1"/>
                </a:solidFill>
              </a:rPr>
              <a:t>We need to triage this and use some soft skills!</a:t>
            </a:r>
          </a:p>
        </p:txBody>
      </p:sp>
      <p:pic>
        <p:nvPicPr>
          <p:cNvPr id="4" name="Picture 3">
            <a:extLst>
              <a:ext uri="{FF2B5EF4-FFF2-40B4-BE49-F238E27FC236}">
                <a16:creationId xmlns:a16="http://schemas.microsoft.com/office/drawing/2014/main" id="{94410FDB-04E4-68BC-4357-EB8B44EDE195}"/>
              </a:ext>
            </a:extLst>
          </p:cNvPr>
          <p:cNvPicPr>
            <a:picLocks noChangeAspect="1"/>
          </p:cNvPicPr>
          <p:nvPr/>
        </p:nvPicPr>
        <p:blipFill>
          <a:blip r:embed="rId3"/>
          <a:srcRect l="22664" r="25574" b="3"/>
          <a:stretch>
            <a:fillRect/>
          </a:stretch>
        </p:blipFill>
        <p:spPr>
          <a:xfrm>
            <a:off x="20" y="10"/>
            <a:ext cx="3413395" cy="5143490"/>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p:spPr>
      </p:pic>
      <p:grpSp>
        <p:nvGrpSpPr>
          <p:cNvPr id="12" name="Group 11">
            <a:extLst>
              <a:ext uri="{FF2B5EF4-FFF2-40B4-BE49-F238E27FC236}">
                <a16:creationId xmlns:a16="http://schemas.microsoft.com/office/drawing/2014/main" id="{A7900967-84CA-47B4-9F1C-E787BAC149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72963" y="0"/>
            <a:ext cx="663180" cy="5143500"/>
            <a:chOff x="3697284" y="-1"/>
            <a:chExt cx="884241" cy="6858001"/>
          </a:xfrm>
          <a:effectLst>
            <a:outerShdw blurRad="381000" dist="152400" algn="l" rotWithShape="0">
              <a:prstClr val="black">
                <a:alpha val="10000"/>
              </a:prstClr>
            </a:outerShdw>
          </a:effectLst>
        </p:grpSpPr>
        <p:sp>
          <p:nvSpPr>
            <p:cNvPr id="13" name="Freeform: Shape 12">
              <a:extLst>
                <a:ext uri="{FF2B5EF4-FFF2-40B4-BE49-F238E27FC236}">
                  <a16:creationId xmlns:a16="http://schemas.microsoft.com/office/drawing/2014/main" id="{CAB3C749-6482-440B-9386-94091006D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3C5C6B36-2238-4BBF-87F8-B1B3F5DD56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3921573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E08EF8A-AB39-6A12-8469-EC02B69D1BCD}"/>
            </a:ext>
          </a:extLst>
        </p:cNvPr>
        <p:cNvGrpSpPr/>
        <p:nvPr/>
      </p:nvGrpSpPr>
      <p:grpSpPr>
        <a:xfrm>
          <a:off x="0" y="0"/>
          <a:ext cx="0" cy="0"/>
          <a:chOff x="0" y="0"/>
          <a:chExt cx="0" cy="0"/>
        </a:xfrm>
      </p:grpSpPr>
      <p:sp>
        <p:nvSpPr>
          <p:cNvPr id="8" name="Text 0">
            <a:extLst>
              <a:ext uri="{FF2B5EF4-FFF2-40B4-BE49-F238E27FC236}">
                <a16:creationId xmlns:a16="http://schemas.microsoft.com/office/drawing/2014/main" id="{531DCC44-B265-CF83-C32D-715DF7B7873F}"/>
              </a:ext>
            </a:extLst>
          </p:cNvPr>
          <p:cNvSpPr/>
          <p:nvPr/>
        </p:nvSpPr>
        <p:spPr>
          <a:xfrm>
            <a:off x="-259307" y="237525"/>
            <a:ext cx="9589826" cy="480061"/>
          </a:xfrm>
          <a:prstGeom prst="rect">
            <a:avLst/>
          </a:prstGeom>
        </p:spPr>
        <p:txBody>
          <a:bodyPr vert="horz" lIns="91440" tIns="45720" rIns="91440" bIns="45720" rtlCol="0" anchor="ctr">
            <a:noAutofit/>
          </a:bodyPr>
          <a:lstStyle/>
          <a:p>
            <a:pPr marL="0" indent="0" algn="ctr">
              <a:lnSpc>
                <a:spcPct val="90000"/>
              </a:lnSpc>
              <a:spcBef>
                <a:spcPct val="0"/>
              </a:spcBef>
              <a:spcAft>
                <a:spcPts val="600"/>
              </a:spcAft>
            </a:pPr>
            <a:r>
              <a:rPr lang="en-US" sz="4400" b="1" dirty="0">
                <a:latin typeface="+mj-lt"/>
                <a:ea typeface="+mj-ea"/>
                <a:cs typeface="+mj-cs"/>
              </a:rPr>
              <a:t>Why people use Shadow AI</a:t>
            </a:r>
            <a:endParaRPr lang="en-US" sz="4400" dirty="0">
              <a:latin typeface="+mj-lt"/>
              <a:ea typeface="+mj-ea"/>
              <a:cs typeface="+mj-cs"/>
            </a:endParaRPr>
          </a:p>
        </p:txBody>
      </p:sp>
      <p:pic>
        <p:nvPicPr>
          <p:cNvPr id="3" name="Picture 2">
            <a:extLst>
              <a:ext uri="{FF2B5EF4-FFF2-40B4-BE49-F238E27FC236}">
                <a16:creationId xmlns:a16="http://schemas.microsoft.com/office/drawing/2014/main" id="{AA76C210-E178-C80E-D10C-DE94DF5255E4}"/>
              </a:ext>
            </a:extLst>
          </p:cNvPr>
          <p:cNvPicPr>
            <a:picLocks noChangeAspect="1"/>
          </p:cNvPicPr>
          <p:nvPr/>
        </p:nvPicPr>
        <p:blipFill>
          <a:blip r:embed="rId3"/>
          <a:stretch>
            <a:fillRect/>
          </a:stretch>
        </p:blipFill>
        <p:spPr>
          <a:xfrm>
            <a:off x="808890" y="823679"/>
            <a:ext cx="7643447" cy="4082296"/>
          </a:xfrm>
          <a:prstGeom prst="roundRect">
            <a:avLst/>
          </a:prstGeom>
        </p:spPr>
      </p:pic>
    </p:spTree>
    <p:extLst>
      <p:ext uri="{BB962C8B-B14F-4D97-AF65-F5344CB8AC3E}">
        <p14:creationId xmlns:p14="http://schemas.microsoft.com/office/powerpoint/2010/main" val="401312762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0CE14CE-CFB3-3281-6CF0-CC03D2704530}"/>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325166D1-1B21-4128-AC42-61745528E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0">
            <a:extLst>
              <a:ext uri="{FF2B5EF4-FFF2-40B4-BE49-F238E27FC236}">
                <a16:creationId xmlns:a16="http://schemas.microsoft.com/office/drawing/2014/main" id="{58AE346A-AC4D-E255-6E05-9594122920EA}"/>
              </a:ext>
            </a:extLst>
          </p:cNvPr>
          <p:cNvSpPr/>
          <p:nvPr/>
        </p:nvSpPr>
        <p:spPr>
          <a:xfrm>
            <a:off x="5276650" y="595021"/>
            <a:ext cx="3293268" cy="992579"/>
          </a:xfrm>
          <a:prstGeom prst="rect">
            <a:avLst/>
          </a:prstGeom>
        </p:spPr>
        <p:txBody>
          <a:bodyPr vert="horz" lIns="91440" tIns="45720" rIns="91440" bIns="45720" rtlCol="0" anchor="t">
            <a:noAutofit/>
          </a:bodyPr>
          <a:lstStyle/>
          <a:p>
            <a:pPr>
              <a:lnSpc>
                <a:spcPct val="90000"/>
              </a:lnSpc>
              <a:spcBef>
                <a:spcPct val="0"/>
              </a:spcBef>
              <a:spcAft>
                <a:spcPts val="600"/>
              </a:spcAft>
            </a:pPr>
            <a:r>
              <a:rPr lang="en-US" sz="4600" b="1">
                <a:solidFill>
                  <a:schemeClr val="bg1"/>
                </a:solidFill>
                <a:latin typeface="+mj-lt"/>
                <a:ea typeface="+mj-ea"/>
                <a:cs typeface="+mj-cs"/>
              </a:rPr>
              <a:t>Was the policy clear?</a:t>
            </a:r>
            <a:endParaRPr lang="en-US" sz="4600">
              <a:solidFill>
                <a:schemeClr val="bg1"/>
              </a:solidFill>
              <a:latin typeface="+mj-lt"/>
              <a:ea typeface="+mj-ea"/>
              <a:cs typeface="+mj-cs"/>
            </a:endParaRPr>
          </a:p>
        </p:txBody>
      </p:sp>
      <p:pic>
        <p:nvPicPr>
          <p:cNvPr id="5" name="Picture 4">
            <a:extLst>
              <a:ext uri="{FF2B5EF4-FFF2-40B4-BE49-F238E27FC236}">
                <a16:creationId xmlns:a16="http://schemas.microsoft.com/office/drawing/2014/main" id="{4E81C9AB-9E0C-C822-0EA7-B5B766B10B2A}"/>
              </a:ext>
            </a:extLst>
          </p:cNvPr>
          <p:cNvPicPr>
            <a:picLocks noChangeAspect="1"/>
          </p:cNvPicPr>
          <p:nvPr/>
        </p:nvPicPr>
        <p:blipFill>
          <a:blip r:embed="rId3"/>
          <a:srcRect l="2470" r="2" b="2"/>
          <a:stretch>
            <a:fillRect/>
          </a:stretch>
        </p:blipFill>
        <p:spPr>
          <a:xfrm>
            <a:off x="20" y="1"/>
            <a:ext cx="4640239" cy="5143499"/>
          </a:xfrm>
          <a:custGeom>
            <a:avLst/>
            <a:gdLst/>
            <a:ahLst/>
            <a:cxnLst/>
            <a:rect l="l" t="t" r="r" b="b"/>
            <a:pathLst>
              <a:path w="6187012" h="6857998">
                <a:moveTo>
                  <a:pt x="5434855" y="6118149"/>
                </a:moveTo>
                <a:cubicBezTo>
                  <a:pt x="5441404" y="6124102"/>
                  <a:pt x="5449025" y="6129341"/>
                  <a:pt x="5456075" y="6133723"/>
                </a:cubicBezTo>
                <a:cubicBezTo>
                  <a:pt x="5463218" y="6138152"/>
                  <a:pt x="5468564" y="6143474"/>
                  <a:pt x="5472234" y="6149380"/>
                </a:cubicBezTo>
                <a:lnTo>
                  <a:pt x="5477710" y="6166562"/>
                </a:lnTo>
                <a:lnTo>
                  <a:pt x="5472234" y="6149379"/>
                </a:lnTo>
                <a:cubicBezTo>
                  <a:pt x="5468564" y="6143474"/>
                  <a:pt x="5463218" y="6138152"/>
                  <a:pt x="5456075" y="6133722"/>
                </a:cubicBezTo>
                <a:cubicBezTo>
                  <a:pt x="5449025" y="6129341"/>
                  <a:pt x="5441404" y="6124102"/>
                  <a:pt x="5434855" y="6118149"/>
                </a:cubicBezTo>
                <a:close/>
                <a:moveTo>
                  <a:pt x="5343013" y="4941372"/>
                </a:moveTo>
                <a:lnTo>
                  <a:pt x="5346342" y="4950869"/>
                </a:lnTo>
                <a:lnTo>
                  <a:pt x="5356027" y="4991382"/>
                </a:lnTo>
                <a:lnTo>
                  <a:pt x="5346342" y="4950868"/>
                </a:lnTo>
                <a:close/>
                <a:moveTo>
                  <a:pt x="5346951" y="4749807"/>
                </a:moveTo>
                <a:cubicBezTo>
                  <a:pt x="5334815" y="4762826"/>
                  <a:pt x="5333958" y="4781365"/>
                  <a:pt x="5332244" y="4799797"/>
                </a:cubicBezTo>
                <a:cubicBezTo>
                  <a:pt x="5333958" y="4781365"/>
                  <a:pt x="5334815" y="4762827"/>
                  <a:pt x="5346951" y="4749807"/>
                </a:cubicBezTo>
                <a:close/>
                <a:moveTo>
                  <a:pt x="5364750" y="4543185"/>
                </a:moveTo>
                <a:cubicBezTo>
                  <a:pt x="5365727" y="4548281"/>
                  <a:pt x="5367775" y="4553662"/>
                  <a:pt x="5370156" y="4557092"/>
                </a:cubicBezTo>
                <a:cubicBezTo>
                  <a:pt x="5381776" y="4573618"/>
                  <a:pt x="5390563" y="4588275"/>
                  <a:pt x="5396519" y="4602021"/>
                </a:cubicBezTo>
                <a:cubicBezTo>
                  <a:pt x="5390563" y="4588275"/>
                  <a:pt x="5381776" y="4573618"/>
                  <a:pt x="5370156" y="4557091"/>
                </a:cubicBezTo>
                <a:close/>
                <a:moveTo>
                  <a:pt x="5830968" y="2819253"/>
                </a:moveTo>
                <a:lnTo>
                  <a:pt x="5842611" y="2827484"/>
                </a:lnTo>
                <a:lnTo>
                  <a:pt x="5842613" y="2827486"/>
                </a:lnTo>
                <a:lnTo>
                  <a:pt x="5871116" y="2861156"/>
                </a:lnTo>
                <a:lnTo>
                  <a:pt x="5861462" y="2842392"/>
                </a:lnTo>
                <a:lnTo>
                  <a:pt x="5842613" y="2827486"/>
                </a:lnTo>
                <a:lnTo>
                  <a:pt x="5842611" y="2827483"/>
                </a:lnTo>
                <a:close/>
                <a:moveTo>
                  <a:pt x="5761313" y="1974015"/>
                </a:moveTo>
                <a:lnTo>
                  <a:pt x="5754799" y="1999763"/>
                </a:lnTo>
                <a:cubicBezTo>
                  <a:pt x="5750990" y="2008056"/>
                  <a:pt x="5745310" y="2016020"/>
                  <a:pt x="5737071" y="2023547"/>
                </a:cubicBezTo>
                <a:cubicBezTo>
                  <a:pt x="5753550" y="2008497"/>
                  <a:pt x="5759789" y="1991685"/>
                  <a:pt x="5761313" y="1974015"/>
                </a:cubicBezTo>
                <a:close/>
                <a:moveTo>
                  <a:pt x="5744119" y="1768838"/>
                </a:moveTo>
                <a:cubicBezTo>
                  <a:pt x="5739738" y="1774411"/>
                  <a:pt x="5736975" y="1779948"/>
                  <a:pt x="5735518" y="1785412"/>
                </a:cubicBezTo>
                <a:lnTo>
                  <a:pt x="5734738" y="1801558"/>
                </a:lnTo>
                <a:cubicBezTo>
                  <a:pt x="5733070" y="1790986"/>
                  <a:pt x="5735356" y="1779981"/>
                  <a:pt x="5744119" y="1768838"/>
                </a:cubicBezTo>
                <a:close/>
                <a:moveTo>
                  <a:pt x="5853708" y="520953"/>
                </a:moveTo>
                <a:lnTo>
                  <a:pt x="5846981" y="549926"/>
                </a:lnTo>
                <a:lnTo>
                  <a:pt x="5840726" y="566616"/>
                </a:lnTo>
                <a:lnTo>
                  <a:pt x="5834776" y="581804"/>
                </a:lnTo>
                <a:lnTo>
                  <a:pt x="5834358" y="583595"/>
                </a:lnTo>
                <a:lnTo>
                  <a:pt x="5832183" y="589388"/>
                </a:lnTo>
                <a:cubicBezTo>
                  <a:pt x="5829783" y="597005"/>
                  <a:pt x="5828025" y="604728"/>
                  <a:pt x="5827560" y="612658"/>
                </a:cubicBezTo>
                <a:lnTo>
                  <a:pt x="5834358" y="583595"/>
                </a:lnTo>
                <a:lnTo>
                  <a:pt x="5840674" y="566754"/>
                </a:lnTo>
                <a:lnTo>
                  <a:pt x="5840726" y="566616"/>
                </a:lnTo>
                <a:lnTo>
                  <a:pt x="5846564" y="551717"/>
                </a:lnTo>
                <a:lnTo>
                  <a:pt x="5846981" y="549926"/>
                </a:lnTo>
                <a:lnTo>
                  <a:pt x="5849145" y="544146"/>
                </a:lnTo>
                <a:cubicBezTo>
                  <a:pt x="5851532" y="536547"/>
                  <a:pt x="5853271" y="528850"/>
                  <a:pt x="5853708" y="520953"/>
                </a:cubicBezTo>
                <a:close/>
                <a:moveTo>
                  <a:pt x="5802605" y="268794"/>
                </a:moveTo>
                <a:cubicBezTo>
                  <a:pt x="5800080" y="279176"/>
                  <a:pt x="5798377" y="289296"/>
                  <a:pt x="5797729" y="299164"/>
                </a:cubicBezTo>
                <a:cubicBezTo>
                  <a:pt x="5797080" y="309031"/>
                  <a:pt x="5797485" y="318646"/>
                  <a:pt x="5799176" y="328017"/>
                </a:cubicBezTo>
                <a:close/>
                <a:moveTo>
                  <a:pt x="0" y="0"/>
                </a:moveTo>
                <a:lnTo>
                  <a:pt x="6120021" y="0"/>
                </a:lnTo>
                <a:lnTo>
                  <a:pt x="6115806" y="24480"/>
                </a:lnTo>
                <a:cubicBezTo>
                  <a:pt x="6113321" y="32636"/>
                  <a:pt x="6109559" y="40471"/>
                  <a:pt x="6103795" y="47806"/>
                </a:cubicBezTo>
                <a:cubicBezTo>
                  <a:pt x="6088935" y="66857"/>
                  <a:pt x="6092364" y="85336"/>
                  <a:pt x="6094651" y="105718"/>
                </a:cubicBezTo>
                <a:cubicBezTo>
                  <a:pt x="6096365" y="121150"/>
                  <a:pt x="6095794" y="136963"/>
                  <a:pt x="6095986" y="152584"/>
                </a:cubicBezTo>
                <a:cubicBezTo>
                  <a:pt x="6096555" y="180017"/>
                  <a:pt x="6096746" y="207450"/>
                  <a:pt x="6097699" y="234883"/>
                </a:cubicBezTo>
                <a:cubicBezTo>
                  <a:pt x="6098079" y="243648"/>
                  <a:pt x="6102844" y="252600"/>
                  <a:pt x="6102082" y="261173"/>
                </a:cubicBezTo>
                <a:cubicBezTo>
                  <a:pt x="6098461" y="300800"/>
                  <a:pt x="6092746" y="340425"/>
                  <a:pt x="6089507" y="380050"/>
                </a:cubicBezTo>
                <a:cubicBezTo>
                  <a:pt x="6087603" y="402529"/>
                  <a:pt x="6091220" y="425581"/>
                  <a:pt x="6088555" y="447870"/>
                </a:cubicBezTo>
                <a:cubicBezTo>
                  <a:pt x="6085507" y="473587"/>
                  <a:pt x="6077697" y="498733"/>
                  <a:pt x="6072932" y="524262"/>
                </a:cubicBezTo>
                <a:cubicBezTo>
                  <a:pt x="6071600" y="531310"/>
                  <a:pt x="6073315" y="539121"/>
                  <a:pt x="6073694" y="546552"/>
                </a:cubicBezTo>
                <a:cubicBezTo>
                  <a:pt x="6074076" y="554933"/>
                  <a:pt x="6074838" y="563125"/>
                  <a:pt x="6075029" y="571508"/>
                </a:cubicBezTo>
                <a:cubicBezTo>
                  <a:pt x="6075411" y="597037"/>
                  <a:pt x="6074838" y="622564"/>
                  <a:pt x="6076173" y="648092"/>
                </a:cubicBezTo>
                <a:cubicBezTo>
                  <a:pt x="6076934" y="663713"/>
                  <a:pt x="6084744" y="680096"/>
                  <a:pt x="6081886" y="694576"/>
                </a:cubicBezTo>
                <a:cubicBezTo>
                  <a:pt x="6076363" y="724104"/>
                  <a:pt x="6088745" y="753633"/>
                  <a:pt x="6078459" y="783158"/>
                </a:cubicBezTo>
                <a:cubicBezTo>
                  <a:pt x="6075411" y="792306"/>
                  <a:pt x="6083031" y="804877"/>
                  <a:pt x="6083411" y="815929"/>
                </a:cubicBezTo>
                <a:cubicBezTo>
                  <a:pt x="6084363" y="843552"/>
                  <a:pt x="6084173" y="871173"/>
                  <a:pt x="6083983" y="898797"/>
                </a:cubicBezTo>
                <a:cubicBezTo>
                  <a:pt x="6083793" y="923562"/>
                  <a:pt x="6086459" y="949281"/>
                  <a:pt x="6081125" y="973095"/>
                </a:cubicBezTo>
                <a:cubicBezTo>
                  <a:pt x="6075411" y="998052"/>
                  <a:pt x="6076173" y="1020529"/>
                  <a:pt x="6082649" y="1044725"/>
                </a:cubicBezTo>
                <a:cubicBezTo>
                  <a:pt x="6087031" y="1061298"/>
                  <a:pt x="6087603" y="1078826"/>
                  <a:pt x="6088935" y="1095972"/>
                </a:cubicBezTo>
                <a:cubicBezTo>
                  <a:pt x="6090459" y="1114449"/>
                  <a:pt x="6086459" y="1134834"/>
                  <a:pt x="6092746" y="1151600"/>
                </a:cubicBezTo>
                <a:cubicBezTo>
                  <a:pt x="6111415" y="1201512"/>
                  <a:pt x="6115415" y="1252757"/>
                  <a:pt x="6115415" y="1304955"/>
                </a:cubicBezTo>
                <a:cubicBezTo>
                  <a:pt x="6115415" y="1314483"/>
                  <a:pt x="6112750" y="1324198"/>
                  <a:pt x="6109892" y="1333341"/>
                </a:cubicBezTo>
                <a:cubicBezTo>
                  <a:pt x="6092746" y="1386684"/>
                  <a:pt x="6094269" y="1440216"/>
                  <a:pt x="6104748" y="1494509"/>
                </a:cubicBezTo>
                <a:cubicBezTo>
                  <a:pt x="6107034" y="1505751"/>
                  <a:pt x="6107415" y="1518324"/>
                  <a:pt x="6105130" y="1529563"/>
                </a:cubicBezTo>
                <a:cubicBezTo>
                  <a:pt x="6098461" y="1561189"/>
                  <a:pt x="6087411" y="1591859"/>
                  <a:pt x="6082649" y="1623675"/>
                </a:cubicBezTo>
                <a:cubicBezTo>
                  <a:pt x="6074838" y="1676253"/>
                  <a:pt x="6101126" y="1721785"/>
                  <a:pt x="6118274" y="1768838"/>
                </a:cubicBezTo>
                <a:cubicBezTo>
                  <a:pt x="6134467" y="1813610"/>
                  <a:pt x="6171044" y="1851709"/>
                  <a:pt x="6162851" y="1904673"/>
                </a:cubicBezTo>
                <a:cubicBezTo>
                  <a:pt x="6162090" y="1910004"/>
                  <a:pt x="6167233" y="1915912"/>
                  <a:pt x="6168567" y="1921817"/>
                </a:cubicBezTo>
                <a:cubicBezTo>
                  <a:pt x="6172188" y="1938009"/>
                  <a:pt x="6176566" y="1954202"/>
                  <a:pt x="6178283" y="1970586"/>
                </a:cubicBezTo>
                <a:cubicBezTo>
                  <a:pt x="6180570" y="1990589"/>
                  <a:pt x="6179809" y="2010974"/>
                  <a:pt x="6181713" y="2030977"/>
                </a:cubicBezTo>
                <a:cubicBezTo>
                  <a:pt x="6182856" y="2043835"/>
                  <a:pt x="6184951" y="2056600"/>
                  <a:pt x="6186761" y="2069340"/>
                </a:cubicBezTo>
                <a:lnTo>
                  <a:pt x="6187012" y="2072225"/>
                </a:lnTo>
                <a:lnTo>
                  <a:pt x="6187012" y="2131532"/>
                </a:lnTo>
                <a:lnTo>
                  <a:pt x="6186141" y="2138304"/>
                </a:lnTo>
                <a:cubicBezTo>
                  <a:pt x="6183950" y="2148519"/>
                  <a:pt x="6181332" y="2158712"/>
                  <a:pt x="6179617" y="2168903"/>
                </a:cubicBezTo>
                <a:cubicBezTo>
                  <a:pt x="6174854" y="2197670"/>
                  <a:pt x="6176188" y="2229296"/>
                  <a:pt x="6163995" y="2254633"/>
                </a:cubicBezTo>
                <a:cubicBezTo>
                  <a:pt x="6151041" y="2281683"/>
                  <a:pt x="6145135" y="2307402"/>
                  <a:pt x="6149135" y="2335405"/>
                </a:cubicBezTo>
                <a:cubicBezTo>
                  <a:pt x="6150469" y="2344741"/>
                  <a:pt x="6158471" y="2356744"/>
                  <a:pt x="6166661" y="2360933"/>
                </a:cubicBezTo>
                <a:cubicBezTo>
                  <a:pt x="6184950" y="2370270"/>
                  <a:pt x="6188190" y="2383032"/>
                  <a:pt x="6181902" y="2400369"/>
                </a:cubicBezTo>
                <a:cubicBezTo>
                  <a:pt x="6176566" y="2415420"/>
                  <a:pt x="6173901" y="2433897"/>
                  <a:pt x="6163613" y="2444184"/>
                </a:cubicBezTo>
                <a:cubicBezTo>
                  <a:pt x="6134467" y="2473333"/>
                  <a:pt x="6133515" y="2510483"/>
                  <a:pt x="6125705" y="2546678"/>
                </a:cubicBezTo>
                <a:cubicBezTo>
                  <a:pt x="6120940" y="2568774"/>
                  <a:pt x="6120750" y="2589352"/>
                  <a:pt x="6123988" y="2611450"/>
                </a:cubicBezTo>
                <a:cubicBezTo>
                  <a:pt x="6131227" y="2659455"/>
                  <a:pt x="6120940" y="2706131"/>
                  <a:pt x="6107796" y="2752235"/>
                </a:cubicBezTo>
                <a:cubicBezTo>
                  <a:pt x="6099034" y="2782716"/>
                  <a:pt x="6093699" y="2813958"/>
                  <a:pt x="6084744" y="2844248"/>
                </a:cubicBezTo>
                <a:cubicBezTo>
                  <a:pt x="6077886" y="2866918"/>
                  <a:pt x="6069694" y="2889587"/>
                  <a:pt x="6058646" y="2910353"/>
                </a:cubicBezTo>
                <a:cubicBezTo>
                  <a:pt x="6042452" y="2940455"/>
                  <a:pt x="6018067" y="2966742"/>
                  <a:pt x="6024544" y="3005035"/>
                </a:cubicBezTo>
                <a:cubicBezTo>
                  <a:pt x="6030260" y="3038756"/>
                  <a:pt x="6018259" y="3069235"/>
                  <a:pt x="6006828" y="3100099"/>
                </a:cubicBezTo>
                <a:cubicBezTo>
                  <a:pt x="5998446" y="3122770"/>
                  <a:pt x="5989871" y="3145436"/>
                  <a:pt x="5984537" y="3168870"/>
                </a:cubicBezTo>
                <a:cubicBezTo>
                  <a:pt x="5978251" y="3196686"/>
                  <a:pt x="5980920" y="3228119"/>
                  <a:pt x="5969297" y="3252885"/>
                </a:cubicBezTo>
                <a:cubicBezTo>
                  <a:pt x="5957105" y="3278795"/>
                  <a:pt x="5965297" y="3300319"/>
                  <a:pt x="5968726" y="3323372"/>
                </a:cubicBezTo>
                <a:cubicBezTo>
                  <a:pt x="5974061" y="3360139"/>
                  <a:pt x="5983967" y="3396719"/>
                  <a:pt x="5971395" y="3433866"/>
                </a:cubicBezTo>
                <a:cubicBezTo>
                  <a:pt x="5956153" y="3479015"/>
                  <a:pt x="5939769" y="3523785"/>
                  <a:pt x="5925292" y="3569124"/>
                </a:cubicBezTo>
                <a:cubicBezTo>
                  <a:pt x="5919765" y="3586653"/>
                  <a:pt x="5917479" y="3605509"/>
                  <a:pt x="5915003" y="3623799"/>
                </a:cubicBezTo>
                <a:cubicBezTo>
                  <a:pt x="5912906" y="3641134"/>
                  <a:pt x="5918242" y="3661899"/>
                  <a:pt x="5910241" y="3675238"/>
                </a:cubicBezTo>
                <a:cubicBezTo>
                  <a:pt x="5889667" y="3709529"/>
                  <a:pt x="5879569" y="3744770"/>
                  <a:pt x="5879569" y="3784397"/>
                </a:cubicBezTo>
                <a:cubicBezTo>
                  <a:pt x="5879569" y="3799258"/>
                  <a:pt x="5870996" y="3813737"/>
                  <a:pt x="5869471" y="3828785"/>
                </a:cubicBezTo>
                <a:cubicBezTo>
                  <a:pt x="5867567" y="3849362"/>
                  <a:pt x="5862423" y="3872985"/>
                  <a:pt x="5869664" y="3890891"/>
                </a:cubicBezTo>
                <a:cubicBezTo>
                  <a:pt x="5886809" y="3932993"/>
                  <a:pt x="5872519" y="3967091"/>
                  <a:pt x="5855566" y="4003861"/>
                </a:cubicBezTo>
                <a:cubicBezTo>
                  <a:pt x="5838801" y="4040058"/>
                  <a:pt x="5825466" y="4078159"/>
                  <a:pt x="5814416" y="4116641"/>
                </a:cubicBezTo>
                <a:cubicBezTo>
                  <a:pt x="5810415" y="4131119"/>
                  <a:pt x="5817085" y="4148453"/>
                  <a:pt x="5818417" y="4164458"/>
                </a:cubicBezTo>
                <a:cubicBezTo>
                  <a:pt x="5818798" y="4170174"/>
                  <a:pt x="5819370" y="4176461"/>
                  <a:pt x="5817466" y="4181603"/>
                </a:cubicBezTo>
                <a:cubicBezTo>
                  <a:pt x="5799176" y="4231324"/>
                  <a:pt x="5785269" y="4281810"/>
                  <a:pt x="5794794" y="4335722"/>
                </a:cubicBezTo>
                <a:cubicBezTo>
                  <a:pt x="5795747" y="4340674"/>
                  <a:pt x="5793650" y="4346201"/>
                  <a:pt x="5792317" y="4351154"/>
                </a:cubicBezTo>
                <a:cubicBezTo>
                  <a:pt x="5785461" y="4375349"/>
                  <a:pt x="5774601" y="4398972"/>
                  <a:pt x="5772124" y="4423545"/>
                </a:cubicBezTo>
                <a:cubicBezTo>
                  <a:pt x="5766028" y="4484127"/>
                  <a:pt x="5763550" y="4545086"/>
                  <a:pt x="5759550" y="4606053"/>
                </a:cubicBezTo>
                <a:cubicBezTo>
                  <a:pt x="5759361" y="4609863"/>
                  <a:pt x="5759361" y="4613864"/>
                  <a:pt x="5758027" y="4617291"/>
                </a:cubicBezTo>
                <a:cubicBezTo>
                  <a:pt x="5749834" y="4639772"/>
                  <a:pt x="5752502" y="4659393"/>
                  <a:pt x="5768123" y="4678445"/>
                </a:cubicBezTo>
                <a:cubicBezTo>
                  <a:pt x="5774982" y="4686828"/>
                  <a:pt x="5778601" y="4698258"/>
                  <a:pt x="5782412" y="4708734"/>
                </a:cubicBezTo>
                <a:cubicBezTo>
                  <a:pt x="5788127" y="4724167"/>
                  <a:pt x="5793650" y="4739978"/>
                  <a:pt x="5797271" y="4755980"/>
                </a:cubicBezTo>
                <a:cubicBezTo>
                  <a:pt x="5800700" y="4771793"/>
                  <a:pt x="5805462" y="4788747"/>
                  <a:pt x="5802796" y="4803988"/>
                </a:cubicBezTo>
                <a:cubicBezTo>
                  <a:pt x="5798035" y="4831420"/>
                  <a:pt x="5787366" y="4857522"/>
                  <a:pt x="5780315" y="4884572"/>
                </a:cubicBezTo>
                <a:cubicBezTo>
                  <a:pt x="5777837" y="4893907"/>
                  <a:pt x="5778221" y="4904195"/>
                  <a:pt x="5778030" y="4913909"/>
                </a:cubicBezTo>
                <a:cubicBezTo>
                  <a:pt x="5777459" y="4936201"/>
                  <a:pt x="5782984" y="4959061"/>
                  <a:pt x="5767171" y="4979253"/>
                </a:cubicBezTo>
                <a:cubicBezTo>
                  <a:pt x="5752311" y="4997922"/>
                  <a:pt x="5756692" y="5016785"/>
                  <a:pt x="5767932" y="5036405"/>
                </a:cubicBezTo>
                <a:cubicBezTo>
                  <a:pt x="5775934" y="5050504"/>
                  <a:pt x="5782221" y="5066505"/>
                  <a:pt x="5785269" y="5082317"/>
                </a:cubicBezTo>
                <a:cubicBezTo>
                  <a:pt x="5789460" y="5104036"/>
                  <a:pt x="5791175" y="5125562"/>
                  <a:pt x="5788697" y="5148995"/>
                </a:cubicBezTo>
                <a:cubicBezTo>
                  <a:pt x="5786983" y="5165570"/>
                  <a:pt x="5786221" y="5179097"/>
                  <a:pt x="5776125" y="5192051"/>
                </a:cubicBezTo>
                <a:cubicBezTo>
                  <a:pt x="5774601" y="5194145"/>
                  <a:pt x="5774219" y="5197955"/>
                  <a:pt x="5774412" y="5200813"/>
                </a:cubicBezTo>
                <a:cubicBezTo>
                  <a:pt x="5777649" y="5238343"/>
                  <a:pt x="5775934" y="5275491"/>
                  <a:pt x="5773646" y="5313403"/>
                </a:cubicBezTo>
                <a:cubicBezTo>
                  <a:pt x="5770601" y="5361598"/>
                  <a:pt x="5779553" y="5412276"/>
                  <a:pt x="5811559" y="5453995"/>
                </a:cubicBezTo>
                <a:cubicBezTo>
                  <a:pt x="5816322" y="5460092"/>
                  <a:pt x="5818417" y="5469236"/>
                  <a:pt x="5819562" y="5477239"/>
                </a:cubicBezTo>
                <a:cubicBezTo>
                  <a:pt x="5824514" y="5514957"/>
                  <a:pt x="5827942" y="5552869"/>
                  <a:pt x="5833467" y="5590590"/>
                </a:cubicBezTo>
                <a:cubicBezTo>
                  <a:pt x="5836516" y="5611164"/>
                  <a:pt x="5839182" y="5632691"/>
                  <a:pt x="5847565" y="5651360"/>
                </a:cubicBezTo>
                <a:cubicBezTo>
                  <a:pt x="5855756" y="5669647"/>
                  <a:pt x="5865471" y="5684320"/>
                  <a:pt x="5848327" y="5695178"/>
                </a:cubicBezTo>
                <a:cubicBezTo>
                  <a:pt x="5857471" y="5714607"/>
                  <a:pt x="5865092" y="5731564"/>
                  <a:pt x="5873282" y="5748136"/>
                </a:cubicBezTo>
                <a:cubicBezTo>
                  <a:pt x="5876329" y="5754234"/>
                  <a:pt x="5881284" y="5759378"/>
                  <a:pt x="5884142" y="5765474"/>
                </a:cubicBezTo>
                <a:cubicBezTo>
                  <a:pt x="5887190" y="5771953"/>
                  <a:pt x="5889094" y="5779191"/>
                  <a:pt x="5890620" y="5786239"/>
                </a:cubicBezTo>
                <a:cubicBezTo>
                  <a:pt x="5897477" y="5817674"/>
                  <a:pt x="5903763" y="5849107"/>
                  <a:pt x="5911194" y="5880348"/>
                </a:cubicBezTo>
                <a:cubicBezTo>
                  <a:pt x="5912717" y="5886447"/>
                  <a:pt x="5918813" y="5891590"/>
                  <a:pt x="5922813" y="5897114"/>
                </a:cubicBezTo>
                <a:cubicBezTo>
                  <a:pt x="5925481" y="5900735"/>
                  <a:pt x="5929482" y="5904353"/>
                  <a:pt x="5930054" y="5908355"/>
                </a:cubicBezTo>
                <a:cubicBezTo>
                  <a:pt x="5934626" y="5938836"/>
                  <a:pt x="5939961" y="5969124"/>
                  <a:pt x="5942246" y="5999796"/>
                </a:cubicBezTo>
                <a:cubicBezTo>
                  <a:pt x="5944149" y="6025515"/>
                  <a:pt x="5943580" y="6050282"/>
                  <a:pt x="5976728" y="6056948"/>
                </a:cubicBezTo>
                <a:cubicBezTo>
                  <a:pt x="5982443" y="6058092"/>
                  <a:pt x="5988540" y="6066284"/>
                  <a:pt x="5991396" y="6072569"/>
                </a:cubicBezTo>
                <a:cubicBezTo>
                  <a:pt x="5999589" y="6090477"/>
                  <a:pt x="6005113" y="6109530"/>
                  <a:pt x="6013494" y="6127247"/>
                </a:cubicBezTo>
                <a:cubicBezTo>
                  <a:pt x="6041500" y="6185351"/>
                  <a:pt x="6059217" y="6246121"/>
                  <a:pt x="6055978" y="6311084"/>
                </a:cubicBezTo>
                <a:cubicBezTo>
                  <a:pt x="6055026" y="6331277"/>
                  <a:pt x="6044737" y="6350899"/>
                  <a:pt x="6040926" y="6363664"/>
                </a:cubicBezTo>
                <a:cubicBezTo>
                  <a:pt x="6055978" y="6400429"/>
                  <a:pt x="6070456" y="6431292"/>
                  <a:pt x="6081315" y="6463490"/>
                </a:cubicBezTo>
                <a:cubicBezTo>
                  <a:pt x="6091031" y="6491874"/>
                  <a:pt x="6097127" y="6521593"/>
                  <a:pt x="6104175" y="6550742"/>
                </a:cubicBezTo>
                <a:cubicBezTo>
                  <a:pt x="6106844" y="6561411"/>
                  <a:pt x="6108367" y="6572269"/>
                  <a:pt x="6109702" y="6583128"/>
                </a:cubicBezTo>
                <a:cubicBezTo>
                  <a:pt x="6113892" y="6617036"/>
                  <a:pt x="6103795" y="6652472"/>
                  <a:pt x="6119798" y="6685617"/>
                </a:cubicBezTo>
                <a:cubicBezTo>
                  <a:pt x="6128180" y="6702955"/>
                  <a:pt x="6138276" y="6720103"/>
                  <a:pt x="6142658" y="6738388"/>
                </a:cubicBezTo>
                <a:cubicBezTo>
                  <a:pt x="6147421" y="6758011"/>
                  <a:pt x="6154851" y="6777207"/>
                  <a:pt x="6160162" y="6796804"/>
                </a:cubicBezTo>
                <a:lnTo>
                  <a:pt x="6164933" y="6857457"/>
                </a:lnTo>
                <a:lnTo>
                  <a:pt x="6037694" y="6857457"/>
                </a:lnTo>
                <a:lnTo>
                  <a:pt x="6037694" y="6857998"/>
                </a:lnTo>
                <a:lnTo>
                  <a:pt x="0" y="6857998"/>
                </a:lnTo>
                <a:close/>
              </a:path>
            </a:pathLst>
          </a:custGeom>
          <a:effectLst>
            <a:outerShdw blurRad="381000" dist="152400" algn="tl" rotWithShape="0">
              <a:prstClr val="black">
                <a:alpha val="10000"/>
              </a:prstClr>
            </a:outerShdw>
          </a:effectLst>
        </p:spPr>
      </p:pic>
      <p:grpSp>
        <p:nvGrpSpPr>
          <p:cNvPr id="22" name="Group 21">
            <a:extLst>
              <a:ext uri="{FF2B5EF4-FFF2-40B4-BE49-F238E27FC236}">
                <a16:creationId xmlns:a16="http://schemas.microsoft.com/office/drawing/2014/main" id="{E6517BAC-C80F-4065-90D8-703493E0B3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46533" y="0"/>
            <a:ext cx="656039" cy="5143091"/>
            <a:chOff x="5395368" y="0"/>
            <a:chExt cx="874718" cy="6857455"/>
          </a:xfrm>
        </p:grpSpPr>
        <p:sp>
          <p:nvSpPr>
            <p:cNvPr id="23" name="Freeform: Shape 22">
              <a:extLst>
                <a:ext uri="{FF2B5EF4-FFF2-40B4-BE49-F238E27FC236}">
                  <a16:creationId xmlns:a16="http://schemas.microsoft.com/office/drawing/2014/main" id="{984DCDA5-A261-4103-B44C-068DCEA033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4000"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4E59A2A1-1352-47AA-80C2-0FF5375940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399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 name="TextBox 3">
            <a:extLst>
              <a:ext uri="{FF2B5EF4-FFF2-40B4-BE49-F238E27FC236}">
                <a16:creationId xmlns:a16="http://schemas.microsoft.com/office/drawing/2014/main" id="{3A880B20-3680-1C68-EC23-E08ECA923A9F}"/>
              </a:ext>
            </a:extLst>
          </p:cNvPr>
          <p:cNvSpPr txBox="1"/>
          <p:nvPr/>
        </p:nvSpPr>
        <p:spPr>
          <a:xfrm>
            <a:off x="5236369" y="2359800"/>
            <a:ext cx="3293268" cy="2011500"/>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dirty="0">
                <a:solidFill>
                  <a:schemeClr val="bg1">
                    <a:alpha val="80000"/>
                  </a:schemeClr>
                </a:solidFill>
              </a:rPr>
              <a:t>Was the data classification simple to understand?</a:t>
            </a:r>
          </a:p>
          <a:p>
            <a:pPr marL="285750" indent="-228600">
              <a:lnSpc>
                <a:spcPct val="90000"/>
              </a:lnSpc>
              <a:spcAft>
                <a:spcPts val="600"/>
              </a:spcAft>
              <a:buFont typeface="Arial" panose="020B0604020202020204" pitchFamily="34" charset="0"/>
              <a:buChar char="•"/>
            </a:pPr>
            <a:r>
              <a:rPr lang="en-US" dirty="0">
                <a:solidFill>
                  <a:schemeClr val="bg1">
                    <a:alpha val="80000"/>
                  </a:schemeClr>
                </a:solidFill>
              </a:rPr>
              <a:t>Was the definition of AI clear?</a:t>
            </a:r>
          </a:p>
          <a:p>
            <a:pPr marL="285750" indent="-228600">
              <a:lnSpc>
                <a:spcPct val="90000"/>
              </a:lnSpc>
              <a:spcAft>
                <a:spcPts val="600"/>
              </a:spcAft>
              <a:buFont typeface="Arial" panose="020B0604020202020204" pitchFamily="34" charset="0"/>
              <a:buChar char="•"/>
            </a:pPr>
            <a:r>
              <a:rPr lang="en-US" dirty="0">
                <a:solidFill>
                  <a:schemeClr val="bg1">
                    <a:alpha val="80000"/>
                  </a:schemeClr>
                </a:solidFill>
              </a:rPr>
              <a:t>Was the policy short with specific examples?</a:t>
            </a:r>
          </a:p>
        </p:txBody>
      </p:sp>
    </p:spTree>
    <p:extLst>
      <p:ext uri="{BB962C8B-B14F-4D97-AF65-F5344CB8AC3E}">
        <p14:creationId xmlns:p14="http://schemas.microsoft.com/office/powerpoint/2010/main" val="3787537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Image 0" descr="/tmp/rasterized-gradient-e9a39064.png"/>
          <p:cNvPicPr>
            <a:picLocks noChangeAspect="1"/>
          </p:cNvPicPr>
          <p:nvPr/>
        </p:nvPicPr>
        <p:blipFill>
          <a:blip r:embed="rId3"/>
          <a:stretch>
            <a:fillRect/>
          </a:stretch>
        </p:blipFill>
        <p:spPr>
          <a:xfrm>
            <a:off x="307428" y="1706910"/>
            <a:ext cx="1522847" cy="489496"/>
          </a:xfrm>
          <a:prstGeom prst="rect">
            <a:avLst/>
          </a:prstGeom>
        </p:spPr>
      </p:pic>
      <p:sp>
        <p:nvSpPr>
          <p:cNvPr id="5" name="Text 2"/>
          <p:cNvSpPr/>
          <p:nvPr/>
        </p:nvSpPr>
        <p:spPr>
          <a:xfrm>
            <a:off x="353019" y="1802160"/>
            <a:ext cx="777240" cy="159990"/>
          </a:xfrm>
          <a:prstGeom prst="rect">
            <a:avLst/>
          </a:prstGeom>
          <a:noFill/>
          <a:ln/>
        </p:spPr>
        <p:txBody>
          <a:bodyPr wrap="square" lIns="0" tIns="0" rIns="0" bIns="0" rtlCol="0" anchor="t"/>
          <a:lstStyle/>
          <a:p>
            <a:pPr marL="0" marR="0" lvl="0" indent="0" algn="ctr" defTabSz="914400" rtl="0" eaLnBrk="1" fontAlgn="auto" latinLnBrk="0" hangingPunct="1">
              <a:lnSpc>
                <a:spcPts val="1260"/>
              </a:lnSpc>
              <a:spcBef>
                <a:spcPts val="0"/>
              </a:spcBef>
              <a:spcAft>
                <a:spcPts val="0"/>
              </a:spcAft>
              <a:buClrTx/>
              <a:buSzTx/>
              <a:buFontTx/>
              <a:buNone/>
              <a:tabLst/>
              <a:defRPr/>
            </a:pPr>
            <a:r>
              <a:rPr kumimoji="0" lang="en-US" b="1" i="0" u="none" strike="noStrike" kern="1200" cap="none" spc="0" normalizeH="0" baseline="0" noProof="0" dirty="0">
                <a:ln>
                  <a:noFill/>
                </a:ln>
                <a:solidFill>
                  <a:srgbClr val="FFFFFF"/>
                </a:solidFill>
                <a:effectLst/>
                <a:uLnTx/>
                <a:uFillTx/>
                <a:ea typeface="Arial" pitchFamily="34" charset="-122"/>
                <a:cs typeface="Arial" pitchFamily="34" charset="-120"/>
              </a:rPr>
              <a:t>SACRED</a:t>
            </a:r>
            <a:endParaRPr kumimoji="0" lang="en-US" b="0" i="0" u="none" strike="noStrike" kern="1200" cap="none" spc="0" normalizeH="0" baseline="0" noProof="0" dirty="0">
              <a:ln>
                <a:noFill/>
              </a:ln>
              <a:solidFill>
                <a:prstClr val="black"/>
              </a:solidFill>
              <a:effectLst/>
              <a:uLnTx/>
              <a:uFillTx/>
              <a:ea typeface="+mn-ea"/>
              <a:cs typeface="+mn-cs"/>
            </a:endParaRPr>
          </a:p>
        </p:txBody>
      </p:sp>
      <p:sp>
        <p:nvSpPr>
          <p:cNvPr id="6" name="Text 3"/>
          <p:cNvSpPr/>
          <p:nvPr/>
        </p:nvSpPr>
        <p:spPr>
          <a:xfrm>
            <a:off x="342509" y="1986455"/>
            <a:ext cx="777240" cy="119955"/>
          </a:xfrm>
          <a:prstGeom prst="rect">
            <a:avLst/>
          </a:prstGeom>
          <a:noFill/>
          <a:ln/>
        </p:spPr>
        <p:txBody>
          <a:bodyPr wrap="square" lIns="0" tIns="0" rIns="0" bIns="0" rtlCol="0" anchor="t"/>
          <a:lstStyle/>
          <a:p>
            <a:pPr marL="0" marR="0" lvl="0" indent="0" algn="ctr" defTabSz="914400" rtl="0" eaLnBrk="1" fontAlgn="auto" latinLnBrk="0" hangingPunct="1">
              <a:lnSpc>
                <a:spcPts val="945"/>
              </a:lnSpc>
              <a:spcBef>
                <a:spcPts val="150"/>
              </a:spcBef>
              <a:spcAft>
                <a:spcPts val="0"/>
              </a:spcAft>
              <a:buClrTx/>
              <a:buSzTx/>
              <a:buFontTx/>
              <a:buNone/>
              <a:tabLst/>
              <a:defRPr/>
            </a:pPr>
            <a:r>
              <a:rPr kumimoji="0" lang="en-US" sz="1200" b="0" i="0" u="none" strike="noStrike" kern="1200" cap="none" spc="0" normalizeH="0" baseline="0" noProof="0" dirty="0">
                <a:ln>
                  <a:noFill/>
                </a:ln>
                <a:solidFill>
                  <a:srgbClr val="FFFFFF">
                    <a:alpha val="80000"/>
                  </a:srgbClr>
                </a:solidFill>
                <a:effectLst/>
                <a:uLnTx/>
                <a:uFillTx/>
                <a:ea typeface="Arial" pitchFamily="34" charset="-122"/>
                <a:cs typeface="Arial" pitchFamily="34" charset="-120"/>
              </a:rPr>
              <a:t>Never Share</a:t>
            </a:r>
            <a:endParaRPr kumimoji="0" lang="en-US" sz="1200" b="0" i="0" u="none" strike="noStrike" kern="1200" cap="none" spc="0" normalizeH="0" baseline="0" noProof="0" dirty="0">
              <a:ln>
                <a:noFill/>
              </a:ln>
              <a:solidFill>
                <a:prstClr val="black"/>
              </a:solidFill>
              <a:effectLst/>
              <a:uLnTx/>
              <a:uFillTx/>
              <a:ea typeface="+mn-ea"/>
              <a:cs typeface="+mn-cs"/>
            </a:endParaRPr>
          </a:p>
        </p:txBody>
      </p:sp>
      <p:sp>
        <p:nvSpPr>
          <p:cNvPr id="7" name="Text 4"/>
          <p:cNvSpPr/>
          <p:nvPr/>
        </p:nvSpPr>
        <p:spPr>
          <a:xfrm>
            <a:off x="1931254" y="1671638"/>
            <a:ext cx="5917346" cy="560040"/>
          </a:xfrm>
          <a:prstGeom prst="roundRect">
            <a:avLst>
              <a:gd name="adj" fmla="val 10205"/>
            </a:avLst>
          </a:prstGeom>
          <a:solidFill>
            <a:srgbClr val="243044"/>
          </a:solid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5"/>
          <p:cNvSpPr/>
          <p:nvPr/>
        </p:nvSpPr>
        <p:spPr>
          <a:xfrm>
            <a:off x="1964121" y="1785938"/>
            <a:ext cx="6179058" cy="159990"/>
          </a:xfrm>
          <a:prstGeom prst="rect">
            <a:avLst/>
          </a:prstGeom>
          <a:noFill/>
          <a:ln/>
        </p:spPr>
        <p:txBody>
          <a:bodyPr wrap="square" lIns="0" tIns="0" rIns="0" bIns="0" rtlCol="0" anchor="t"/>
          <a:lstStyle/>
          <a:p>
            <a:pPr marL="0" marR="0" lvl="0" indent="0" algn="l" defTabSz="914400" rtl="0" eaLnBrk="1" fontAlgn="auto" latinLnBrk="0" hangingPunct="1">
              <a:lnSpc>
                <a:spcPts val="1260"/>
              </a:lnSpc>
              <a:spcBef>
                <a:spcPts val="0"/>
              </a:spcBef>
              <a:spcAft>
                <a:spcPts val="300"/>
              </a:spcAft>
              <a:buClrTx/>
              <a:buSzTx/>
              <a:buFontTx/>
              <a:buNone/>
              <a:tabLst/>
              <a:defRPr/>
            </a:pPr>
            <a:r>
              <a:rPr kumimoji="0" lang="en-US" sz="2000" b="1" i="0" u="none" strike="noStrike" kern="1200" cap="none" spc="0" normalizeH="0" baseline="0" noProof="0" dirty="0">
                <a:ln>
                  <a:noFill/>
                </a:ln>
                <a:solidFill>
                  <a:srgbClr val="F5F0E8"/>
                </a:solidFill>
                <a:effectLst/>
                <a:uLnTx/>
                <a:uFillTx/>
                <a:ea typeface="Arial" pitchFamily="34" charset="-122"/>
                <a:cs typeface="Arial" pitchFamily="34" charset="-120"/>
              </a:rPr>
              <a:t>Data that must never leave tribal control</a:t>
            </a:r>
            <a:endParaRPr kumimoji="0" lang="en-US" sz="2000" b="0" i="0" u="none" strike="noStrike" kern="1200" cap="none" spc="0" normalizeH="0" baseline="0" noProof="0" dirty="0">
              <a:ln>
                <a:noFill/>
              </a:ln>
              <a:solidFill>
                <a:prstClr val="black"/>
              </a:solidFill>
              <a:effectLst/>
              <a:uLnTx/>
              <a:uFillTx/>
              <a:ea typeface="+mn-ea"/>
              <a:cs typeface="+mn-cs"/>
            </a:endParaRPr>
          </a:p>
        </p:txBody>
      </p:sp>
      <p:sp>
        <p:nvSpPr>
          <p:cNvPr id="9" name="Text 6"/>
          <p:cNvSpPr/>
          <p:nvPr/>
        </p:nvSpPr>
        <p:spPr>
          <a:xfrm>
            <a:off x="1969377" y="1984028"/>
            <a:ext cx="6179058" cy="212378"/>
          </a:xfrm>
          <a:prstGeom prst="rect">
            <a:avLst/>
          </a:prstGeom>
          <a:noFill/>
          <a:ln/>
        </p:spPr>
        <p:txBody>
          <a:bodyPr wrap="square" lIns="0" tIns="0" rIns="0" bIns="0" rtlCol="0" anchor="t"/>
          <a:lstStyle/>
          <a:p>
            <a:pPr marL="0" marR="0" lvl="0" indent="0" algn="l" defTabSz="914400" rtl="0" eaLnBrk="1" fontAlgn="auto" latinLnBrk="0" hangingPunct="1">
              <a:lnSpc>
                <a:spcPts val="105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A8B5C4"/>
                </a:solidFill>
                <a:effectLst/>
                <a:uLnTx/>
                <a:uFillTx/>
                <a:ea typeface="Arial" pitchFamily="34" charset="-122"/>
                <a:cs typeface="Arial" pitchFamily="34" charset="-120"/>
              </a:rPr>
              <a:t>Enrollment records, cultural/ceremonial data, sacred site information, traditional knowledge</a:t>
            </a:r>
            <a:endParaRPr kumimoji="0" lang="en-US" sz="1200" b="0" i="0" u="none" strike="noStrike" kern="1200" cap="none" spc="0" normalizeH="0" baseline="0" noProof="0" dirty="0">
              <a:ln>
                <a:noFill/>
              </a:ln>
              <a:solidFill>
                <a:prstClr val="black"/>
              </a:solidFill>
              <a:effectLst/>
              <a:uLnTx/>
              <a:uFillTx/>
              <a:ea typeface="+mn-ea"/>
              <a:cs typeface="+mn-cs"/>
            </a:endParaRPr>
          </a:p>
        </p:txBody>
      </p:sp>
      <p:pic>
        <p:nvPicPr>
          <p:cNvPr id="12" name="Image 1" descr="/tmp/rasterized-gradient-fb3e81d2.png"/>
          <p:cNvPicPr>
            <a:picLocks noChangeAspect="1"/>
          </p:cNvPicPr>
          <p:nvPr/>
        </p:nvPicPr>
        <p:blipFill>
          <a:blip r:embed="rId4"/>
          <a:stretch>
            <a:fillRect/>
          </a:stretch>
        </p:blipFill>
        <p:spPr>
          <a:xfrm>
            <a:off x="307427" y="2381250"/>
            <a:ext cx="1522849" cy="489496"/>
          </a:xfrm>
          <a:prstGeom prst="rect">
            <a:avLst/>
          </a:prstGeom>
        </p:spPr>
      </p:pic>
      <p:sp>
        <p:nvSpPr>
          <p:cNvPr id="13" name="Text 9"/>
          <p:cNvSpPr/>
          <p:nvPr/>
        </p:nvSpPr>
        <p:spPr>
          <a:xfrm>
            <a:off x="330026" y="2476500"/>
            <a:ext cx="1443861" cy="179040"/>
          </a:xfrm>
          <a:prstGeom prst="rect">
            <a:avLst/>
          </a:prstGeom>
          <a:noFill/>
          <a:ln/>
        </p:spPr>
        <p:txBody>
          <a:bodyPr wrap="square" lIns="0" tIns="0" rIns="0" bIns="0" rtlCol="0" anchor="t"/>
          <a:lstStyle/>
          <a:p>
            <a:pPr marL="0" marR="0" lvl="0" indent="0" algn="ctr" defTabSz="914400" rtl="0" eaLnBrk="1" fontAlgn="auto" latinLnBrk="0" hangingPunct="1">
              <a:lnSpc>
                <a:spcPts val="1260"/>
              </a:lnSpc>
              <a:spcBef>
                <a:spcPts val="0"/>
              </a:spcBef>
              <a:spcAft>
                <a:spcPts val="0"/>
              </a:spcAft>
              <a:buClrTx/>
              <a:buSzTx/>
              <a:buFontTx/>
              <a:buNone/>
              <a:tabLst/>
              <a:defRPr/>
            </a:pPr>
            <a:r>
              <a:rPr kumimoji="0" lang="en-US" b="1" i="0" u="none" strike="noStrike" kern="1200" cap="none" spc="0" normalizeH="0" baseline="0" noProof="0" dirty="0">
                <a:ln>
                  <a:noFill/>
                </a:ln>
                <a:solidFill>
                  <a:srgbClr val="FFFFFF"/>
                </a:solidFill>
                <a:effectLst/>
                <a:uLnTx/>
                <a:uFillTx/>
                <a:ea typeface="Arial" pitchFamily="34" charset="-122"/>
                <a:cs typeface="Arial" pitchFamily="34" charset="-120"/>
              </a:rPr>
              <a:t>CONFIDENTIAL</a:t>
            </a:r>
            <a:endParaRPr kumimoji="0" lang="en-US" b="0" i="0" u="none" strike="noStrike" kern="1200" cap="none" spc="0" normalizeH="0" baseline="0" noProof="0" dirty="0">
              <a:ln>
                <a:noFill/>
              </a:ln>
              <a:solidFill>
                <a:prstClr val="black"/>
              </a:solidFill>
              <a:effectLst/>
              <a:uLnTx/>
              <a:uFillTx/>
              <a:ea typeface="+mn-ea"/>
              <a:cs typeface="+mn-cs"/>
            </a:endParaRPr>
          </a:p>
        </p:txBody>
      </p:sp>
      <p:sp>
        <p:nvSpPr>
          <p:cNvPr id="14" name="Text 10"/>
          <p:cNvSpPr/>
          <p:nvPr/>
        </p:nvSpPr>
        <p:spPr>
          <a:xfrm>
            <a:off x="274192" y="2666051"/>
            <a:ext cx="1055370" cy="95250"/>
          </a:xfrm>
          <a:prstGeom prst="rect">
            <a:avLst/>
          </a:prstGeom>
          <a:noFill/>
          <a:ln/>
        </p:spPr>
        <p:txBody>
          <a:bodyPr wrap="square" lIns="0" tIns="0" rIns="0" bIns="0" rtlCol="0" anchor="t"/>
          <a:lstStyle/>
          <a:p>
            <a:pPr marL="0" marR="0" lvl="0" indent="0" algn="ctr" defTabSz="914400" rtl="0" eaLnBrk="1" fontAlgn="auto" latinLnBrk="0" hangingPunct="1">
              <a:lnSpc>
                <a:spcPts val="945"/>
              </a:lnSpc>
              <a:spcBef>
                <a:spcPts val="150"/>
              </a:spcBef>
              <a:spcAft>
                <a:spcPts val="0"/>
              </a:spcAft>
              <a:buClrTx/>
              <a:buSzTx/>
              <a:buFontTx/>
              <a:buNone/>
              <a:tabLst/>
              <a:defRPr/>
            </a:pPr>
            <a:r>
              <a:rPr kumimoji="0" lang="en-US" sz="1200" b="0" i="0" u="none" strike="noStrike" kern="1200" cap="none" spc="0" normalizeH="0" baseline="0" noProof="0" dirty="0">
                <a:ln>
                  <a:noFill/>
                </a:ln>
                <a:solidFill>
                  <a:srgbClr val="FFFFFF">
                    <a:alpha val="80000"/>
                  </a:srgbClr>
                </a:solidFill>
                <a:effectLst/>
                <a:uLnTx/>
                <a:uFillTx/>
                <a:ea typeface="Arial" pitchFamily="34" charset="-122"/>
                <a:cs typeface="Arial" pitchFamily="34" charset="-120"/>
              </a:rPr>
              <a:t>Strict Controls</a:t>
            </a:r>
            <a:endParaRPr kumimoji="0" lang="en-US" sz="1200" b="0" i="0" u="none" strike="noStrike" kern="1200" cap="none" spc="0" normalizeH="0" baseline="0" noProof="0" dirty="0">
              <a:ln>
                <a:noFill/>
              </a:ln>
              <a:solidFill>
                <a:prstClr val="black"/>
              </a:solidFill>
              <a:effectLst/>
              <a:uLnTx/>
              <a:uFillTx/>
              <a:ea typeface="+mn-ea"/>
              <a:cs typeface="+mn-cs"/>
            </a:endParaRPr>
          </a:p>
        </p:txBody>
      </p:sp>
      <p:sp>
        <p:nvSpPr>
          <p:cNvPr id="15" name="Text 11"/>
          <p:cNvSpPr/>
          <p:nvPr/>
        </p:nvSpPr>
        <p:spPr>
          <a:xfrm>
            <a:off x="1935090" y="2345978"/>
            <a:ext cx="5913510" cy="560040"/>
          </a:xfrm>
          <a:prstGeom prst="roundRect">
            <a:avLst>
              <a:gd name="adj" fmla="val 10205"/>
            </a:avLst>
          </a:prstGeom>
          <a:solidFill>
            <a:srgbClr val="243044"/>
          </a:solid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ext 12"/>
          <p:cNvSpPr/>
          <p:nvPr/>
        </p:nvSpPr>
        <p:spPr>
          <a:xfrm>
            <a:off x="1990397" y="2460278"/>
            <a:ext cx="6179058" cy="159990"/>
          </a:xfrm>
          <a:prstGeom prst="rect">
            <a:avLst/>
          </a:prstGeom>
          <a:noFill/>
          <a:ln/>
        </p:spPr>
        <p:txBody>
          <a:bodyPr wrap="square" lIns="0" tIns="0" rIns="0" bIns="0" rtlCol="0" anchor="t"/>
          <a:lstStyle/>
          <a:p>
            <a:pPr marL="0" marR="0" lvl="0" indent="0" algn="l" defTabSz="914400" rtl="0" eaLnBrk="1" fontAlgn="auto" latinLnBrk="0" hangingPunct="1">
              <a:lnSpc>
                <a:spcPts val="1260"/>
              </a:lnSpc>
              <a:spcBef>
                <a:spcPts val="0"/>
              </a:spcBef>
              <a:spcAft>
                <a:spcPts val="300"/>
              </a:spcAft>
              <a:buClrTx/>
              <a:buSzTx/>
              <a:buFontTx/>
              <a:buNone/>
              <a:tabLst/>
              <a:defRPr/>
            </a:pPr>
            <a:r>
              <a:rPr kumimoji="0" lang="en-US" b="1" i="0" u="none" strike="noStrike" kern="1200" cap="none" spc="0" normalizeH="0" baseline="0" noProof="0" dirty="0">
                <a:ln>
                  <a:noFill/>
                </a:ln>
                <a:solidFill>
                  <a:srgbClr val="F5F0E8"/>
                </a:solidFill>
                <a:effectLst/>
                <a:uLnTx/>
                <a:uFillTx/>
                <a:ea typeface="Arial" pitchFamily="34" charset="-122"/>
                <a:cs typeface="Arial" pitchFamily="34" charset="-120"/>
              </a:rPr>
              <a:t>Sensitive business data requiring approval</a:t>
            </a:r>
            <a:endParaRPr kumimoji="0" lang="en-US" b="0" i="0" u="none" strike="noStrike" kern="1200" cap="none" spc="0" normalizeH="0" baseline="0" noProof="0" dirty="0">
              <a:ln>
                <a:noFill/>
              </a:ln>
              <a:solidFill>
                <a:prstClr val="black"/>
              </a:solidFill>
              <a:effectLst/>
              <a:uLnTx/>
              <a:uFillTx/>
              <a:ea typeface="+mn-ea"/>
              <a:cs typeface="+mn-cs"/>
            </a:endParaRPr>
          </a:p>
        </p:txBody>
      </p:sp>
      <p:sp>
        <p:nvSpPr>
          <p:cNvPr id="17" name="Text 13"/>
          <p:cNvSpPr/>
          <p:nvPr/>
        </p:nvSpPr>
        <p:spPr>
          <a:xfrm>
            <a:off x="1995653" y="2658368"/>
            <a:ext cx="5821705" cy="242088"/>
          </a:xfrm>
          <a:prstGeom prst="rect">
            <a:avLst/>
          </a:prstGeom>
          <a:noFill/>
          <a:ln/>
        </p:spPr>
        <p:txBody>
          <a:bodyPr wrap="square" lIns="0" tIns="0" rIns="0" bIns="0" rtlCol="0" anchor="t"/>
          <a:lstStyle/>
          <a:p>
            <a:pPr marL="0" marR="0" lvl="0" indent="0" algn="l" defTabSz="914400" rtl="0" eaLnBrk="1" fontAlgn="auto" latinLnBrk="0" hangingPunct="1">
              <a:lnSpc>
                <a:spcPts val="105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A8B5C4"/>
                </a:solidFill>
                <a:effectLst/>
                <a:uLnTx/>
                <a:uFillTx/>
                <a:latin typeface="Arial" pitchFamily="34" charset="0"/>
                <a:ea typeface="Arial" pitchFamily="34" charset="-122"/>
                <a:cs typeface="Arial" pitchFamily="34" charset="-120"/>
              </a:rPr>
              <a:t>Financial records, player PII, employee records, strategic plans, PHI</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0" name="Image 2" descr="/tmp/rasterized-gradient-a855eb37.png"/>
          <p:cNvPicPr>
            <a:picLocks noChangeAspect="1"/>
          </p:cNvPicPr>
          <p:nvPr/>
        </p:nvPicPr>
        <p:blipFill>
          <a:blip r:embed="rId5"/>
          <a:stretch>
            <a:fillRect/>
          </a:stretch>
        </p:blipFill>
        <p:spPr>
          <a:xfrm>
            <a:off x="307428" y="3055590"/>
            <a:ext cx="1522847" cy="489496"/>
          </a:xfrm>
          <a:prstGeom prst="rect">
            <a:avLst/>
          </a:prstGeom>
        </p:spPr>
      </p:pic>
      <p:sp>
        <p:nvSpPr>
          <p:cNvPr id="21" name="Text 16"/>
          <p:cNvSpPr/>
          <p:nvPr/>
        </p:nvSpPr>
        <p:spPr>
          <a:xfrm>
            <a:off x="232149" y="3150840"/>
            <a:ext cx="1213024" cy="159989"/>
          </a:xfrm>
          <a:prstGeom prst="rect">
            <a:avLst/>
          </a:prstGeom>
          <a:noFill/>
          <a:ln/>
        </p:spPr>
        <p:txBody>
          <a:bodyPr wrap="square" lIns="0" tIns="0" rIns="0" bIns="0" rtlCol="0" anchor="t"/>
          <a:lstStyle/>
          <a:p>
            <a:pPr marL="0" marR="0" lvl="0" indent="0" algn="ctr" defTabSz="914400" rtl="0" eaLnBrk="1" fontAlgn="auto" latinLnBrk="0" hangingPunct="1">
              <a:lnSpc>
                <a:spcPts val="1260"/>
              </a:lnSpc>
              <a:spcBef>
                <a:spcPts val="0"/>
              </a:spcBef>
              <a:spcAft>
                <a:spcPts val="0"/>
              </a:spcAft>
              <a:buClrTx/>
              <a:buSzTx/>
              <a:buFontTx/>
              <a:buNone/>
              <a:tabLst/>
              <a:defRPr/>
            </a:pPr>
            <a:r>
              <a:rPr kumimoji="0" lang="en-US" b="1" i="0" u="none" strike="noStrike" kern="1200" cap="none" spc="0" normalizeH="0" baseline="0" noProof="0" dirty="0">
                <a:ln>
                  <a:noFill/>
                </a:ln>
                <a:solidFill>
                  <a:srgbClr val="FFFFFF"/>
                </a:solidFill>
                <a:effectLst/>
                <a:uLnTx/>
                <a:uFillTx/>
                <a:ea typeface="Arial" pitchFamily="34" charset="-122"/>
                <a:cs typeface="Arial" pitchFamily="34" charset="-120"/>
              </a:rPr>
              <a:t>INTERNAL</a:t>
            </a:r>
            <a:endParaRPr kumimoji="0" lang="en-US" b="0" i="0" u="none" strike="noStrike" kern="1200" cap="none" spc="0" normalizeH="0" baseline="0" noProof="0" dirty="0">
              <a:ln>
                <a:noFill/>
              </a:ln>
              <a:solidFill>
                <a:prstClr val="black"/>
              </a:solidFill>
              <a:effectLst/>
              <a:uLnTx/>
              <a:uFillTx/>
              <a:ea typeface="+mn-ea"/>
              <a:cs typeface="+mn-cs"/>
            </a:endParaRPr>
          </a:p>
        </p:txBody>
      </p:sp>
      <p:sp>
        <p:nvSpPr>
          <p:cNvPr id="22" name="Text 17"/>
          <p:cNvSpPr/>
          <p:nvPr/>
        </p:nvSpPr>
        <p:spPr>
          <a:xfrm>
            <a:off x="300468" y="3340390"/>
            <a:ext cx="1213024" cy="159841"/>
          </a:xfrm>
          <a:prstGeom prst="rect">
            <a:avLst/>
          </a:prstGeom>
          <a:noFill/>
          <a:ln/>
        </p:spPr>
        <p:txBody>
          <a:bodyPr wrap="square" lIns="0" tIns="0" rIns="0" bIns="0" rtlCol="0" anchor="t"/>
          <a:lstStyle/>
          <a:p>
            <a:pPr marL="0" marR="0" lvl="0" indent="0" algn="ctr" defTabSz="914400" rtl="0" eaLnBrk="1" fontAlgn="auto" latinLnBrk="0" hangingPunct="1">
              <a:lnSpc>
                <a:spcPts val="945"/>
              </a:lnSpc>
              <a:spcBef>
                <a:spcPts val="150"/>
              </a:spcBef>
              <a:spcAft>
                <a:spcPts val="0"/>
              </a:spcAft>
              <a:buClrTx/>
              <a:buSzTx/>
              <a:buFontTx/>
              <a:buNone/>
              <a:tabLst/>
              <a:defRPr/>
            </a:pPr>
            <a:r>
              <a:rPr kumimoji="0" lang="en-US" sz="1200" b="0" i="0" u="none" strike="noStrike" kern="1200" cap="none" spc="0" normalizeH="0" baseline="0" noProof="0" dirty="0">
                <a:ln>
                  <a:noFill/>
                </a:ln>
                <a:solidFill>
                  <a:srgbClr val="FFFFFF">
                    <a:alpha val="80000"/>
                  </a:srgbClr>
                </a:solidFill>
                <a:effectLst/>
                <a:uLnTx/>
                <a:uFillTx/>
                <a:ea typeface="Arial" pitchFamily="34" charset="-122"/>
                <a:cs typeface="Arial" pitchFamily="34" charset="-120"/>
              </a:rPr>
              <a:t>Governed Sharing</a:t>
            </a:r>
            <a:endParaRPr kumimoji="0" lang="en-US" sz="1200" b="0" i="0" u="none" strike="noStrike" kern="1200" cap="none" spc="0" normalizeH="0" baseline="0" noProof="0" dirty="0">
              <a:ln>
                <a:noFill/>
              </a:ln>
              <a:solidFill>
                <a:prstClr val="black"/>
              </a:solidFill>
              <a:effectLst/>
              <a:uLnTx/>
              <a:uFillTx/>
              <a:ea typeface="+mn-ea"/>
              <a:cs typeface="+mn-cs"/>
            </a:endParaRPr>
          </a:p>
        </p:txBody>
      </p:sp>
      <p:sp>
        <p:nvSpPr>
          <p:cNvPr id="23" name="Text 18"/>
          <p:cNvSpPr/>
          <p:nvPr/>
        </p:nvSpPr>
        <p:spPr>
          <a:xfrm>
            <a:off x="1931254" y="3020318"/>
            <a:ext cx="5917346" cy="560040"/>
          </a:xfrm>
          <a:prstGeom prst="roundRect">
            <a:avLst>
              <a:gd name="adj" fmla="val 10205"/>
            </a:avLst>
          </a:prstGeom>
          <a:solidFill>
            <a:srgbClr val="243044"/>
          </a:solid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Text 19"/>
          <p:cNvSpPr/>
          <p:nvPr/>
        </p:nvSpPr>
        <p:spPr>
          <a:xfrm>
            <a:off x="1995652" y="3134618"/>
            <a:ext cx="6179058" cy="159990"/>
          </a:xfrm>
          <a:prstGeom prst="rect">
            <a:avLst/>
          </a:prstGeom>
          <a:noFill/>
          <a:ln/>
        </p:spPr>
        <p:txBody>
          <a:bodyPr wrap="square" lIns="0" tIns="0" rIns="0" bIns="0" rtlCol="0" anchor="t"/>
          <a:lstStyle/>
          <a:p>
            <a:pPr marL="0" marR="0" lvl="0" indent="0" algn="l" defTabSz="914400" rtl="0" eaLnBrk="1" fontAlgn="auto" latinLnBrk="0" hangingPunct="1">
              <a:lnSpc>
                <a:spcPts val="1260"/>
              </a:lnSpc>
              <a:spcBef>
                <a:spcPts val="0"/>
              </a:spcBef>
              <a:spcAft>
                <a:spcPts val="300"/>
              </a:spcAft>
              <a:buClrTx/>
              <a:buSzTx/>
              <a:buFontTx/>
              <a:buNone/>
              <a:tabLst/>
              <a:defRPr/>
            </a:pPr>
            <a:r>
              <a:rPr kumimoji="0" lang="en-US" b="1" i="0" u="none" strike="noStrike" kern="1200" cap="none" spc="0" normalizeH="0" baseline="0" noProof="0" dirty="0">
                <a:ln>
                  <a:noFill/>
                </a:ln>
                <a:solidFill>
                  <a:srgbClr val="F5F0E8"/>
                </a:solidFill>
                <a:effectLst/>
                <a:uLnTx/>
                <a:uFillTx/>
                <a:ea typeface="Arial" pitchFamily="34" charset="-122"/>
                <a:cs typeface="Arial" pitchFamily="34" charset="-120"/>
              </a:rPr>
              <a:t>Operational data for internal use</a:t>
            </a:r>
            <a:endParaRPr kumimoji="0" lang="en-US" b="0" i="0" u="none" strike="noStrike" kern="1200" cap="none" spc="0" normalizeH="0" baseline="0" noProof="0" dirty="0">
              <a:ln>
                <a:noFill/>
              </a:ln>
              <a:solidFill>
                <a:prstClr val="black"/>
              </a:solidFill>
              <a:effectLst/>
              <a:uLnTx/>
              <a:uFillTx/>
              <a:ea typeface="+mn-ea"/>
              <a:cs typeface="+mn-cs"/>
            </a:endParaRPr>
          </a:p>
        </p:txBody>
      </p:sp>
      <p:sp>
        <p:nvSpPr>
          <p:cNvPr id="25" name="Text 20"/>
          <p:cNvSpPr/>
          <p:nvPr/>
        </p:nvSpPr>
        <p:spPr>
          <a:xfrm>
            <a:off x="2011418" y="3332708"/>
            <a:ext cx="5240721" cy="111472"/>
          </a:xfrm>
          <a:prstGeom prst="rect">
            <a:avLst/>
          </a:prstGeom>
          <a:noFill/>
          <a:ln/>
        </p:spPr>
        <p:txBody>
          <a:bodyPr wrap="square" lIns="0" tIns="0" rIns="0" bIns="0" rtlCol="0" anchor="t"/>
          <a:lstStyle/>
          <a:p>
            <a:pPr marL="0" marR="0" lvl="0" indent="0" algn="l" defTabSz="914400" rtl="0" eaLnBrk="1" fontAlgn="auto" latinLnBrk="0" hangingPunct="1">
              <a:lnSpc>
                <a:spcPts val="105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A8B5C4"/>
                </a:solidFill>
                <a:effectLst/>
                <a:uLnTx/>
                <a:uFillTx/>
                <a:ea typeface="Arial" pitchFamily="34" charset="-122"/>
                <a:cs typeface="Arial" pitchFamily="34" charset="-120"/>
              </a:rPr>
              <a:t>Aggregated analytics, operational metrics, anonymized patterns, internal reports</a:t>
            </a:r>
            <a:endParaRPr kumimoji="0" lang="en-US" sz="1200" b="0" i="0" u="none" strike="noStrike" kern="1200" cap="none" spc="0" normalizeH="0" baseline="0" noProof="0" dirty="0">
              <a:ln>
                <a:noFill/>
              </a:ln>
              <a:solidFill>
                <a:prstClr val="black"/>
              </a:solidFill>
              <a:effectLst/>
              <a:uLnTx/>
              <a:uFillTx/>
              <a:ea typeface="+mn-ea"/>
              <a:cs typeface="+mn-cs"/>
            </a:endParaRPr>
          </a:p>
        </p:txBody>
      </p:sp>
      <p:pic>
        <p:nvPicPr>
          <p:cNvPr id="28" name="Image 3" descr="/tmp/rasterized-gradient-4b7f6ca9.png"/>
          <p:cNvPicPr>
            <a:picLocks noChangeAspect="1"/>
          </p:cNvPicPr>
          <p:nvPr/>
        </p:nvPicPr>
        <p:blipFill>
          <a:blip r:embed="rId6"/>
          <a:stretch>
            <a:fillRect/>
          </a:stretch>
        </p:blipFill>
        <p:spPr>
          <a:xfrm>
            <a:off x="307429" y="3729930"/>
            <a:ext cx="1522846" cy="489496"/>
          </a:xfrm>
          <a:prstGeom prst="rect">
            <a:avLst/>
          </a:prstGeom>
        </p:spPr>
      </p:pic>
      <p:sp>
        <p:nvSpPr>
          <p:cNvPr id="29" name="Text 23"/>
          <p:cNvSpPr/>
          <p:nvPr/>
        </p:nvSpPr>
        <p:spPr>
          <a:xfrm>
            <a:off x="310978" y="3825180"/>
            <a:ext cx="777240" cy="159990"/>
          </a:xfrm>
          <a:prstGeom prst="rect">
            <a:avLst/>
          </a:prstGeom>
          <a:noFill/>
          <a:ln/>
        </p:spPr>
        <p:txBody>
          <a:bodyPr wrap="square" lIns="0" tIns="0" rIns="0" bIns="0" rtlCol="0" anchor="t"/>
          <a:lstStyle/>
          <a:p>
            <a:pPr marL="0" marR="0" lvl="0" indent="0" algn="ctr" defTabSz="914400" rtl="0" eaLnBrk="1" fontAlgn="auto" latinLnBrk="0" hangingPunct="1">
              <a:lnSpc>
                <a:spcPts val="1260"/>
              </a:lnSpc>
              <a:spcBef>
                <a:spcPts val="0"/>
              </a:spcBef>
              <a:spcAft>
                <a:spcPts val="0"/>
              </a:spcAft>
              <a:buClrTx/>
              <a:buSzTx/>
              <a:buFontTx/>
              <a:buNone/>
              <a:tabLst/>
              <a:defRPr/>
            </a:pPr>
            <a:r>
              <a:rPr kumimoji="0" lang="en-US" b="1" i="0" u="none" strike="noStrike" kern="1200" cap="none" spc="0" normalizeH="0" baseline="0" noProof="0" dirty="0">
                <a:ln>
                  <a:noFill/>
                </a:ln>
                <a:solidFill>
                  <a:srgbClr val="FFFFFF"/>
                </a:solidFill>
                <a:effectLst/>
                <a:uLnTx/>
                <a:uFillTx/>
                <a:ea typeface="Arial" pitchFamily="34" charset="-122"/>
                <a:cs typeface="Arial" pitchFamily="34" charset="-120"/>
              </a:rPr>
              <a:t>PUBLIC</a:t>
            </a:r>
            <a:endParaRPr kumimoji="0" lang="en-US" b="0" i="0" u="none" strike="noStrike" kern="1200" cap="none" spc="0" normalizeH="0" baseline="0" noProof="0" dirty="0">
              <a:ln>
                <a:noFill/>
              </a:ln>
              <a:solidFill>
                <a:prstClr val="black"/>
              </a:solidFill>
              <a:effectLst/>
              <a:uLnTx/>
              <a:uFillTx/>
              <a:ea typeface="+mn-ea"/>
              <a:cs typeface="+mn-cs"/>
            </a:endParaRPr>
          </a:p>
        </p:txBody>
      </p:sp>
      <p:sp>
        <p:nvSpPr>
          <p:cNvPr id="30" name="Text 24"/>
          <p:cNvSpPr/>
          <p:nvPr/>
        </p:nvSpPr>
        <p:spPr>
          <a:xfrm>
            <a:off x="169087" y="4004221"/>
            <a:ext cx="777240" cy="119955"/>
          </a:xfrm>
          <a:prstGeom prst="rect">
            <a:avLst/>
          </a:prstGeom>
          <a:noFill/>
          <a:ln/>
        </p:spPr>
        <p:txBody>
          <a:bodyPr wrap="square" lIns="0" tIns="0" rIns="0" bIns="0" rtlCol="0" anchor="t"/>
          <a:lstStyle/>
          <a:p>
            <a:pPr marL="0" marR="0" lvl="0" indent="0" algn="ctr" defTabSz="914400" rtl="0" eaLnBrk="1" fontAlgn="auto" latinLnBrk="0" hangingPunct="1">
              <a:lnSpc>
                <a:spcPts val="945"/>
              </a:lnSpc>
              <a:spcBef>
                <a:spcPts val="150"/>
              </a:spcBef>
              <a:spcAft>
                <a:spcPts val="0"/>
              </a:spcAft>
              <a:buClrTx/>
              <a:buSzTx/>
              <a:buFontTx/>
              <a:buNone/>
              <a:tabLst/>
              <a:defRPr/>
            </a:pPr>
            <a:r>
              <a:rPr kumimoji="0" lang="en-US" sz="1200" b="0" i="0" u="none" strike="noStrike" kern="1200" cap="none" spc="0" normalizeH="0" baseline="0" noProof="0" dirty="0">
                <a:ln>
                  <a:noFill/>
                </a:ln>
                <a:solidFill>
                  <a:srgbClr val="FFFFFF">
                    <a:alpha val="80000"/>
                  </a:srgbClr>
                </a:solidFill>
                <a:effectLst/>
                <a:uLnTx/>
                <a:uFillTx/>
                <a:ea typeface="Arial" pitchFamily="34" charset="-122"/>
                <a:cs typeface="Arial" pitchFamily="34" charset="-120"/>
              </a:rPr>
              <a:t>Open</a:t>
            </a:r>
            <a:endParaRPr kumimoji="0" lang="en-US" sz="1200" b="0" i="0" u="none" strike="noStrike" kern="1200" cap="none" spc="0" normalizeH="0" baseline="0" noProof="0" dirty="0">
              <a:ln>
                <a:noFill/>
              </a:ln>
              <a:solidFill>
                <a:prstClr val="black"/>
              </a:solidFill>
              <a:effectLst/>
              <a:uLnTx/>
              <a:uFillTx/>
              <a:ea typeface="+mn-ea"/>
              <a:cs typeface="+mn-cs"/>
            </a:endParaRPr>
          </a:p>
        </p:txBody>
      </p:sp>
      <p:sp>
        <p:nvSpPr>
          <p:cNvPr id="31" name="Text 25"/>
          <p:cNvSpPr/>
          <p:nvPr/>
        </p:nvSpPr>
        <p:spPr>
          <a:xfrm>
            <a:off x="1931252" y="3694658"/>
            <a:ext cx="5917347" cy="560040"/>
          </a:xfrm>
          <a:prstGeom prst="roundRect">
            <a:avLst>
              <a:gd name="adj" fmla="val 10205"/>
            </a:avLst>
          </a:prstGeom>
          <a:solidFill>
            <a:srgbClr val="243044"/>
          </a:solid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Text 26"/>
          <p:cNvSpPr/>
          <p:nvPr/>
        </p:nvSpPr>
        <p:spPr>
          <a:xfrm>
            <a:off x="1995654" y="3808958"/>
            <a:ext cx="6179058" cy="159990"/>
          </a:xfrm>
          <a:prstGeom prst="rect">
            <a:avLst/>
          </a:prstGeom>
          <a:noFill/>
          <a:ln/>
        </p:spPr>
        <p:txBody>
          <a:bodyPr wrap="square" lIns="0" tIns="0" rIns="0" bIns="0" rtlCol="0" anchor="t"/>
          <a:lstStyle/>
          <a:p>
            <a:pPr marL="0" marR="0" lvl="0" indent="0" algn="l" defTabSz="914400" rtl="0" eaLnBrk="1" fontAlgn="auto" latinLnBrk="0" hangingPunct="1">
              <a:lnSpc>
                <a:spcPts val="1260"/>
              </a:lnSpc>
              <a:spcBef>
                <a:spcPts val="0"/>
              </a:spcBef>
              <a:spcAft>
                <a:spcPts val="300"/>
              </a:spcAft>
              <a:buClrTx/>
              <a:buSzTx/>
              <a:buFontTx/>
              <a:buNone/>
              <a:tabLst/>
              <a:defRPr/>
            </a:pPr>
            <a:r>
              <a:rPr kumimoji="0" lang="en-US" b="1" i="0" u="none" strike="noStrike" kern="1200" cap="none" spc="0" normalizeH="0" baseline="0" noProof="0" dirty="0">
                <a:ln>
                  <a:noFill/>
                </a:ln>
                <a:solidFill>
                  <a:srgbClr val="F5F0E8"/>
                </a:solidFill>
                <a:effectLst/>
                <a:uLnTx/>
                <a:uFillTx/>
                <a:ea typeface="Arial" pitchFamily="34" charset="-122"/>
                <a:cs typeface="Arial" pitchFamily="34" charset="-120"/>
              </a:rPr>
              <a:t>Information approved for external sharing</a:t>
            </a:r>
            <a:endParaRPr kumimoji="0" lang="en-US" b="0" i="0" u="none" strike="noStrike" kern="1200" cap="none" spc="0" normalizeH="0" baseline="0" noProof="0" dirty="0">
              <a:ln>
                <a:noFill/>
              </a:ln>
              <a:solidFill>
                <a:prstClr val="black"/>
              </a:solidFill>
              <a:effectLst/>
              <a:uLnTx/>
              <a:uFillTx/>
              <a:ea typeface="+mn-ea"/>
              <a:cs typeface="+mn-cs"/>
            </a:endParaRPr>
          </a:p>
        </p:txBody>
      </p:sp>
      <p:sp>
        <p:nvSpPr>
          <p:cNvPr id="33" name="Text 27"/>
          <p:cNvSpPr/>
          <p:nvPr/>
        </p:nvSpPr>
        <p:spPr>
          <a:xfrm>
            <a:off x="1995651" y="4007048"/>
            <a:ext cx="6179058" cy="133350"/>
          </a:xfrm>
          <a:prstGeom prst="rect">
            <a:avLst/>
          </a:prstGeom>
          <a:noFill/>
          <a:ln/>
        </p:spPr>
        <p:txBody>
          <a:bodyPr wrap="square" lIns="0" tIns="0" rIns="0" bIns="0" rtlCol="0" anchor="t"/>
          <a:lstStyle/>
          <a:p>
            <a:pPr marL="0" marR="0" lvl="0" indent="0" algn="l" defTabSz="914400" rtl="0" eaLnBrk="1" fontAlgn="auto" latinLnBrk="0" hangingPunct="1">
              <a:lnSpc>
                <a:spcPts val="105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A8B5C4"/>
                </a:solidFill>
                <a:effectLst/>
                <a:uLnTx/>
                <a:uFillTx/>
                <a:ea typeface="Arial" pitchFamily="34" charset="-122"/>
                <a:cs typeface="Arial" pitchFamily="34" charset="-120"/>
              </a:rPr>
              <a:t>Marketing content, public announcements, press releases, job postings</a:t>
            </a:r>
            <a:endParaRPr kumimoji="0" lang="en-US" sz="1200" b="0" i="0" u="none" strike="noStrike" kern="1200" cap="none" spc="0" normalizeH="0" baseline="0" noProof="0" dirty="0">
              <a:ln>
                <a:noFill/>
              </a:ln>
              <a:solidFill>
                <a:prstClr val="black"/>
              </a:solidFill>
              <a:effectLst/>
              <a:uLnTx/>
              <a:uFillTx/>
              <a:ea typeface="+mn-ea"/>
              <a:cs typeface="+mn-cs"/>
            </a:endParaRPr>
          </a:p>
        </p:txBody>
      </p:sp>
      <p:sp>
        <p:nvSpPr>
          <p:cNvPr id="36" name="Text 0">
            <a:extLst>
              <a:ext uri="{FF2B5EF4-FFF2-40B4-BE49-F238E27FC236}">
                <a16:creationId xmlns:a16="http://schemas.microsoft.com/office/drawing/2014/main" id="{2DBC0940-34B6-F1CA-AF93-44360251F81C}"/>
              </a:ext>
            </a:extLst>
          </p:cNvPr>
          <p:cNvSpPr/>
          <p:nvPr/>
        </p:nvSpPr>
        <p:spPr>
          <a:xfrm>
            <a:off x="759538" y="200464"/>
            <a:ext cx="7340053" cy="802396"/>
          </a:xfrm>
          <a:prstGeom prst="rect">
            <a:avLst/>
          </a:prstGeom>
        </p:spPr>
        <p:txBody>
          <a:bodyPr vert="horz" lIns="91440" tIns="45720" rIns="91440" bIns="45720" rtlCol="0" anchor="b">
            <a:normAutofit fontScale="92500"/>
          </a:bodyPr>
          <a:lstStyle/>
          <a:p>
            <a:pPr>
              <a:lnSpc>
                <a:spcPct val="90000"/>
              </a:lnSpc>
              <a:spcBef>
                <a:spcPct val="0"/>
              </a:spcBef>
              <a:spcAft>
                <a:spcPts val="600"/>
              </a:spcAft>
            </a:pPr>
            <a:r>
              <a:rPr lang="en-US" sz="3800" b="1" kern="1200" dirty="0">
                <a:solidFill>
                  <a:schemeClr val="bg1"/>
                </a:solidFill>
                <a:latin typeface="+mj-lt"/>
                <a:ea typeface="+mj-ea"/>
                <a:cs typeface="+mj-cs"/>
              </a:rPr>
              <a:t>Example of Data Classification Mapping</a:t>
            </a:r>
            <a:endParaRPr lang="en-US" sz="3800" kern="1200" dirty="0">
              <a:solidFill>
                <a:schemeClr val="bg1"/>
              </a:solidFill>
              <a:latin typeface="+mj-lt"/>
              <a:ea typeface="+mj-ea"/>
              <a:cs typeface="+mj-cs"/>
            </a:endParaRPr>
          </a:p>
        </p:txBody>
      </p:sp>
      <p:sp>
        <p:nvSpPr>
          <p:cNvPr id="37" name="TextBox 36">
            <a:extLst>
              <a:ext uri="{FF2B5EF4-FFF2-40B4-BE49-F238E27FC236}">
                <a16:creationId xmlns:a16="http://schemas.microsoft.com/office/drawing/2014/main" id="{B8FFEF78-5EFE-DFBC-A400-6519C8AD2280}"/>
              </a:ext>
            </a:extLst>
          </p:cNvPr>
          <p:cNvSpPr txBox="1"/>
          <p:nvPr/>
        </p:nvSpPr>
        <p:spPr>
          <a:xfrm>
            <a:off x="978754" y="1060010"/>
            <a:ext cx="5353263" cy="663403"/>
          </a:xfrm>
          <a:prstGeom prst="rect">
            <a:avLst/>
          </a:prstGeom>
        </p:spPr>
        <p:txBody>
          <a:bodyPr vert="horz" lIns="91440" tIns="45720" rIns="91440" bIns="45720" rtlCol="0">
            <a:normAutofit/>
          </a:bodyPr>
          <a:lstStyle/>
          <a:p>
            <a:pPr algn="r">
              <a:lnSpc>
                <a:spcPct val="90000"/>
              </a:lnSpc>
              <a:spcBef>
                <a:spcPts val="1000"/>
              </a:spcBef>
            </a:pPr>
            <a:r>
              <a:rPr lang="en-US" sz="2000" dirty="0">
                <a:solidFill>
                  <a:schemeClr val="bg1"/>
                </a:solidFill>
              </a:rPr>
              <a:t>Simple is better for communication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22BB1AA-995A-C816-982C-2D7706FF03F1}"/>
            </a:ext>
          </a:extLst>
        </p:cNvPr>
        <p:cNvGrpSpPr/>
        <p:nvPr/>
      </p:nvGrpSpPr>
      <p:grpSpPr>
        <a:xfrm>
          <a:off x="0" y="0"/>
          <a:ext cx="0" cy="0"/>
          <a:chOff x="0" y="0"/>
          <a:chExt cx="0" cy="0"/>
        </a:xfrm>
      </p:grpSpPr>
      <p:pic>
        <p:nvPicPr>
          <p:cNvPr id="4" name="Image 0" descr="/tmp/rasterized-gradient-e9a39064.png">
            <a:extLst>
              <a:ext uri="{FF2B5EF4-FFF2-40B4-BE49-F238E27FC236}">
                <a16:creationId xmlns:a16="http://schemas.microsoft.com/office/drawing/2014/main" id="{79AEC440-6F60-B13B-FD4C-4AC9B9209EE1}"/>
              </a:ext>
            </a:extLst>
          </p:cNvPr>
          <p:cNvPicPr>
            <a:picLocks noChangeAspect="1"/>
          </p:cNvPicPr>
          <p:nvPr/>
        </p:nvPicPr>
        <p:blipFill>
          <a:blip r:embed="rId3"/>
          <a:stretch>
            <a:fillRect/>
          </a:stretch>
        </p:blipFill>
        <p:spPr>
          <a:xfrm>
            <a:off x="307428" y="1706910"/>
            <a:ext cx="1522847" cy="489496"/>
          </a:xfrm>
          <a:prstGeom prst="rect">
            <a:avLst/>
          </a:prstGeom>
        </p:spPr>
      </p:pic>
      <p:sp>
        <p:nvSpPr>
          <p:cNvPr id="5" name="Text 2">
            <a:extLst>
              <a:ext uri="{FF2B5EF4-FFF2-40B4-BE49-F238E27FC236}">
                <a16:creationId xmlns:a16="http://schemas.microsoft.com/office/drawing/2014/main" id="{ABB82328-CB28-148E-CD2F-EBE1CC917038}"/>
              </a:ext>
            </a:extLst>
          </p:cNvPr>
          <p:cNvSpPr/>
          <p:nvPr/>
        </p:nvSpPr>
        <p:spPr>
          <a:xfrm>
            <a:off x="353019" y="1802160"/>
            <a:ext cx="777240" cy="159990"/>
          </a:xfrm>
          <a:prstGeom prst="rect">
            <a:avLst/>
          </a:prstGeom>
          <a:noFill/>
          <a:ln/>
        </p:spPr>
        <p:txBody>
          <a:bodyPr wrap="square" lIns="0" tIns="0" rIns="0" bIns="0" rtlCol="0" anchor="t"/>
          <a:lstStyle/>
          <a:p>
            <a:pPr marL="0" marR="0" lvl="0" indent="0" algn="ctr" defTabSz="914400" rtl="0" eaLnBrk="1" fontAlgn="auto" latinLnBrk="0" hangingPunct="1">
              <a:lnSpc>
                <a:spcPts val="1260"/>
              </a:lnSpc>
              <a:spcBef>
                <a:spcPts val="0"/>
              </a:spcBef>
              <a:spcAft>
                <a:spcPts val="0"/>
              </a:spcAft>
              <a:buClrTx/>
              <a:buSzTx/>
              <a:buFontTx/>
              <a:buNone/>
              <a:tabLst/>
              <a:defRPr/>
            </a:pPr>
            <a:r>
              <a:rPr kumimoji="0" lang="en-US" b="1" i="0" u="none" strike="noStrike" kern="1200" cap="none" spc="0" normalizeH="0" baseline="0" noProof="0" dirty="0">
                <a:ln>
                  <a:noFill/>
                </a:ln>
                <a:solidFill>
                  <a:srgbClr val="FFFFFF"/>
                </a:solidFill>
                <a:effectLst/>
                <a:uLnTx/>
                <a:uFillTx/>
                <a:ea typeface="Arial" pitchFamily="34" charset="-122"/>
                <a:cs typeface="Arial" pitchFamily="34" charset="-120"/>
              </a:rPr>
              <a:t>SACRED</a:t>
            </a:r>
            <a:endParaRPr kumimoji="0" lang="en-US" b="0" i="0" u="none" strike="noStrike" kern="1200" cap="none" spc="0" normalizeH="0" baseline="0" noProof="0" dirty="0">
              <a:ln>
                <a:noFill/>
              </a:ln>
              <a:solidFill>
                <a:prstClr val="black"/>
              </a:solidFill>
              <a:effectLst/>
              <a:uLnTx/>
              <a:uFillTx/>
              <a:ea typeface="+mn-ea"/>
              <a:cs typeface="+mn-cs"/>
            </a:endParaRPr>
          </a:p>
        </p:txBody>
      </p:sp>
      <p:sp>
        <p:nvSpPr>
          <p:cNvPr id="6" name="Text 3">
            <a:extLst>
              <a:ext uri="{FF2B5EF4-FFF2-40B4-BE49-F238E27FC236}">
                <a16:creationId xmlns:a16="http://schemas.microsoft.com/office/drawing/2014/main" id="{A288E8CE-89E9-5103-3B03-21F5517EFA84}"/>
              </a:ext>
            </a:extLst>
          </p:cNvPr>
          <p:cNvSpPr/>
          <p:nvPr/>
        </p:nvSpPr>
        <p:spPr>
          <a:xfrm>
            <a:off x="342509" y="1986455"/>
            <a:ext cx="777240" cy="119955"/>
          </a:xfrm>
          <a:prstGeom prst="rect">
            <a:avLst/>
          </a:prstGeom>
          <a:noFill/>
          <a:ln/>
        </p:spPr>
        <p:txBody>
          <a:bodyPr wrap="square" lIns="0" tIns="0" rIns="0" bIns="0" rtlCol="0" anchor="t"/>
          <a:lstStyle/>
          <a:p>
            <a:pPr marL="0" marR="0" lvl="0" indent="0" algn="ctr" defTabSz="914400" rtl="0" eaLnBrk="1" fontAlgn="auto" latinLnBrk="0" hangingPunct="1">
              <a:lnSpc>
                <a:spcPts val="945"/>
              </a:lnSpc>
              <a:spcBef>
                <a:spcPts val="150"/>
              </a:spcBef>
              <a:spcAft>
                <a:spcPts val="0"/>
              </a:spcAft>
              <a:buClrTx/>
              <a:buSzTx/>
              <a:buFontTx/>
              <a:buNone/>
              <a:tabLst/>
              <a:defRPr/>
            </a:pPr>
            <a:r>
              <a:rPr kumimoji="0" lang="en-US" sz="1200" b="0" i="0" u="none" strike="noStrike" kern="1200" cap="none" spc="0" normalizeH="0" baseline="0" noProof="0" dirty="0">
                <a:ln>
                  <a:noFill/>
                </a:ln>
                <a:solidFill>
                  <a:srgbClr val="FFFFFF">
                    <a:alpha val="80000"/>
                  </a:srgbClr>
                </a:solidFill>
                <a:effectLst/>
                <a:uLnTx/>
                <a:uFillTx/>
                <a:ea typeface="Arial" pitchFamily="34" charset="-122"/>
                <a:cs typeface="Arial" pitchFamily="34" charset="-120"/>
              </a:rPr>
              <a:t>Never Share</a:t>
            </a:r>
            <a:endParaRPr kumimoji="0" lang="en-US" sz="1200" b="0" i="0" u="none" strike="noStrike" kern="1200" cap="none" spc="0" normalizeH="0" baseline="0" noProof="0" dirty="0">
              <a:ln>
                <a:noFill/>
              </a:ln>
              <a:solidFill>
                <a:prstClr val="black"/>
              </a:solidFill>
              <a:effectLst/>
              <a:uLnTx/>
              <a:uFillTx/>
              <a:ea typeface="+mn-ea"/>
              <a:cs typeface="+mn-cs"/>
            </a:endParaRPr>
          </a:p>
        </p:txBody>
      </p:sp>
      <p:sp>
        <p:nvSpPr>
          <p:cNvPr id="7" name="Text 4">
            <a:extLst>
              <a:ext uri="{FF2B5EF4-FFF2-40B4-BE49-F238E27FC236}">
                <a16:creationId xmlns:a16="http://schemas.microsoft.com/office/drawing/2014/main" id="{B9B86135-E39D-7038-BF9F-A1C45FB5E69B}"/>
              </a:ext>
            </a:extLst>
          </p:cNvPr>
          <p:cNvSpPr/>
          <p:nvPr/>
        </p:nvSpPr>
        <p:spPr>
          <a:xfrm>
            <a:off x="1931254" y="1671638"/>
            <a:ext cx="5917346" cy="560040"/>
          </a:xfrm>
          <a:prstGeom prst="roundRect">
            <a:avLst>
              <a:gd name="adj" fmla="val 10205"/>
            </a:avLst>
          </a:prstGeom>
          <a:solidFill>
            <a:srgbClr val="243044"/>
          </a:solid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5">
            <a:extLst>
              <a:ext uri="{FF2B5EF4-FFF2-40B4-BE49-F238E27FC236}">
                <a16:creationId xmlns:a16="http://schemas.microsoft.com/office/drawing/2014/main" id="{C5A68061-D8CE-A9F5-4780-501CABD101E7}"/>
              </a:ext>
            </a:extLst>
          </p:cNvPr>
          <p:cNvSpPr/>
          <p:nvPr/>
        </p:nvSpPr>
        <p:spPr>
          <a:xfrm>
            <a:off x="1964121" y="1785938"/>
            <a:ext cx="6179058" cy="159990"/>
          </a:xfrm>
          <a:prstGeom prst="rect">
            <a:avLst/>
          </a:prstGeom>
          <a:noFill/>
          <a:ln/>
        </p:spPr>
        <p:txBody>
          <a:bodyPr wrap="square" lIns="0" tIns="0" rIns="0" bIns="0" rtlCol="0" anchor="t"/>
          <a:lstStyle/>
          <a:p>
            <a:pPr marL="0" marR="0" lvl="0" indent="0" algn="l" defTabSz="914400" rtl="0" eaLnBrk="1" fontAlgn="auto" latinLnBrk="0" hangingPunct="1">
              <a:lnSpc>
                <a:spcPts val="1260"/>
              </a:lnSpc>
              <a:spcBef>
                <a:spcPts val="0"/>
              </a:spcBef>
              <a:spcAft>
                <a:spcPts val="300"/>
              </a:spcAft>
              <a:buClrTx/>
              <a:buSzTx/>
              <a:buFontTx/>
              <a:buNone/>
              <a:tabLst/>
              <a:defRPr/>
            </a:pPr>
            <a:r>
              <a:rPr kumimoji="0" lang="en-US" sz="2000" b="1" i="0" u="none" strike="noStrike" kern="1200" cap="none" spc="0" normalizeH="0" baseline="0" noProof="0" dirty="0">
                <a:ln>
                  <a:noFill/>
                </a:ln>
                <a:solidFill>
                  <a:srgbClr val="F5F0E8"/>
                </a:solidFill>
                <a:effectLst/>
                <a:uLnTx/>
                <a:uFillTx/>
                <a:ea typeface="Arial" pitchFamily="34" charset="-122"/>
                <a:cs typeface="Arial" pitchFamily="34" charset="-120"/>
              </a:rPr>
              <a:t>Data that must never leave tribal control</a:t>
            </a:r>
            <a:endParaRPr kumimoji="0" lang="en-US" sz="2000" b="0" i="0" u="none" strike="noStrike" kern="1200" cap="none" spc="0" normalizeH="0" baseline="0" noProof="0" dirty="0">
              <a:ln>
                <a:noFill/>
              </a:ln>
              <a:solidFill>
                <a:prstClr val="black"/>
              </a:solidFill>
              <a:effectLst/>
              <a:uLnTx/>
              <a:uFillTx/>
              <a:ea typeface="+mn-ea"/>
              <a:cs typeface="+mn-cs"/>
            </a:endParaRPr>
          </a:p>
        </p:txBody>
      </p:sp>
      <p:sp>
        <p:nvSpPr>
          <p:cNvPr id="9" name="Text 6">
            <a:extLst>
              <a:ext uri="{FF2B5EF4-FFF2-40B4-BE49-F238E27FC236}">
                <a16:creationId xmlns:a16="http://schemas.microsoft.com/office/drawing/2014/main" id="{CF5D062A-508B-9C7E-1EE1-75656944A4D2}"/>
              </a:ext>
            </a:extLst>
          </p:cNvPr>
          <p:cNvSpPr/>
          <p:nvPr/>
        </p:nvSpPr>
        <p:spPr>
          <a:xfrm>
            <a:off x="1969377" y="1984028"/>
            <a:ext cx="6179058" cy="212378"/>
          </a:xfrm>
          <a:prstGeom prst="rect">
            <a:avLst/>
          </a:prstGeom>
          <a:noFill/>
          <a:ln/>
        </p:spPr>
        <p:txBody>
          <a:bodyPr wrap="square" lIns="0" tIns="0" rIns="0" bIns="0" rtlCol="0" anchor="t"/>
          <a:lstStyle/>
          <a:p>
            <a:pPr marL="0" marR="0" lvl="0" indent="0" algn="l" defTabSz="914400" rtl="0" eaLnBrk="1" fontAlgn="auto" latinLnBrk="0" hangingPunct="1">
              <a:lnSpc>
                <a:spcPts val="105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A8B5C4"/>
                </a:solidFill>
                <a:effectLst/>
                <a:uLnTx/>
                <a:uFillTx/>
                <a:ea typeface="Arial" pitchFamily="34" charset="-122"/>
                <a:cs typeface="Arial" pitchFamily="34" charset="-120"/>
              </a:rPr>
              <a:t>Enrollment records, cultural/ceremonial data, sacred site information, traditional knowledge</a:t>
            </a:r>
            <a:endParaRPr kumimoji="0" lang="en-US" sz="1200" b="0" i="0" u="none" strike="noStrike" kern="1200" cap="none" spc="0" normalizeH="0" baseline="0" noProof="0" dirty="0">
              <a:ln>
                <a:noFill/>
              </a:ln>
              <a:solidFill>
                <a:prstClr val="black"/>
              </a:solidFill>
              <a:effectLst/>
              <a:uLnTx/>
              <a:uFillTx/>
              <a:ea typeface="+mn-ea"/>
              <a:cs typeface="+mn-cs"/>
            </a:endParaRPr>
          </a:p>
        </p:txBody>
      </p:sp>
      <p:sp>
        <p:nvSpPr>
          <p:cNvPr id="10" name="Text 7">
            <a:extLst>
              <a:ext uri="{FF2B5EF4-FFF2-40B4-BE49-F238E27FC236}">
                <a16:creationId xmlns:a16="http://schemas.microsoft.com/office/drawing/2014/main" id="{4EEF15D7-91E1-7FF3-CC76-82BFAC90CAD3}"/>
              </a:ext>
            </a:extLst>
          </p:cNvPr>
          <p:cNvSpPr/>
          <p:nvPr/>
        </p:nvSpPr>
        <p:spPr>
          <a:xfrm>
            <a:off x="446032" y="4706241"/>
            <a:ext cx="777240" cy="239911"/>
          </a:xfrm>
          <a:prstGeom prst="rect">
            <a:avLst/>
          </a:prstGeom>
          <a:noFill/>
          <a:ln/>
        </p:spPr>
        <p:txBody>
          <a:bodyPr wrap="square" lIns="0" tIns="0" rIns="0" bIns="0" rtlCol="0" anchor="t"/>
          <a:lstStyle/>
          <a:p>
            <a:pPr marL="0" marR="0" lvl="0" indent="0" algn="ctr" defTabSz="914400" rtl="0" eaLnBrk="1" fontAlgn="auto" latinLnBrk="0" hangingPunct="1">
              <a:lnSpc>
                <a:spcPts val="189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F5F0E8"/>
                </a:solidFill>
                <a:effectLst/>
                <a:uLnTx/>
                <a:uFillTx/>
                <a:latin typeface="Arial" pitchFamily="34" charset="0"/>
                <a:ea typeface="Arial" pitchFamily="34" charset="-122"/>
                <a:cs typeface="Arial" pitchFamily="34" charset="-120"/>
              </a:rPr>
              <a:t>🔒</a:t>
            </a: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8">
            <a:extLst>
              <a:ext uri="{FF2B5EF4-FFF2-40B4-BE49-F238E27FC236}">
                <a16:creationId xmlns:a16="http://schemas.microsoft.com/office/drawing/2014/main" id="{A0B943B8-FA04-AC4F-464C-3279FED29C50}"/>
              </a:ext>
            </a:extLst>
          </p:cNvPr>
          <p:cNvSpPr/>
          <p:nvPr/>
        </p:nvSpPr>
        <p:spPr>
          <a:xfrm>
            <a:off x="998698" y="4865860"/>
            <a:ext cx="777240" cy="86469"/>
          </a:xfrm>
          <a:prstGeom prst="rect">
            <a:avLst/>
          </a:prstGeom>
          <a:noFill/>
          <a:ln/>
        </p:spPr>
        <p:txBody>
          <a:bodyPr wrap="square" lIns="0" tIns="0" rIns="0" bIns="0" rtlCol="0" anchor="t"/>
          <a:lstStyle/>
          <a:p>
            <a:pPr marL="0" marR="0" lvl="0" indent="0" algn="ctr" defTabSz="914400" rtl="0" eaLnBrk="1" fontAlgn="auto" latinLnBrk="0" hangingPunct="1">
              <a:lnSpc>
                <a:spcPts val="945"/>
              </a:lnSpc>
              <a:spcBef>
                <a:spcPts val="150"/>
              </a:spcBef>
              <a:spcAft>
                <a:spcPts val="0"/>
              </a:spcAft>
              <a:buClrTx/>
              <a:buSzTx/>
              <a:buFontTx/>
              <a:buNone/>
              <a:tabLst/>
              <a:defRPr/>
            </a:pPr>
            <a:r>
              <a:rPr kumimoji="0" lang="en-US" sz="2400" b="0" i="0" u="none" strike="noStrike" kern="1200" cap="none" spc="0" normalizeH="0" baseline="0" noProof="0" dirty="0">
                <a:ln>
                  <a:noFill/>
                </a:ln>
                <a:solidFill>
                  <a:srgbClr val="9C4A4A"/>
                </a:solidFill>
                <a:effectLst/>
                <a:uLnTx/>
                <a:uFillTx/>
                <a:ea typeface="Arial" pitchFamily="34" charset="-122"/>
                <a:cs typeface="Arial" pitchFamily="34" charset="-120"/>
              </a:rPr>
              <a:t>No AI</a:t>
            </a:r>
            <a:endParaRPr kumimoji="0" lang="en-US" sz="2400" b="0" i="0" u="none" strike="noStrike" kern="1200" cap="none" spc="0" normalizeH="0" baseline="0" noProof="0" dirty="0">
              <a:ln>
                <a:noFill/>
              </a:ln>
              <a:solidFill>
                <a:prstClr val="black"/>
              </a:solidFill>
              <a:effectLst/>
              <a:uLnTx/>
              <a:uFillTx/>
              <a:ea typeface="+mn-ea"/>
              <a:cs typeface="+mn-cs"/>
            </a:endParaRPr>
          </a:p>
        </p:txBody>
      </p:sp>
      <p:pic>
        <p:nvPicPr>
          <p:cNvPr id="12" name="Image 1" descr="/tmp/rasterized-gradient-fb3e81d2.png">
            <a:extLst>
              <a:ext uri="{FF2B5EF4-FFF2-40B4-BE49-F238E27FC236}">
                <a16:creationId xmlns:a16="http://schemas.microsoft.com/office/drawing/2014/main" id="{3C3453AC-75F1-F5CC-E541-5521B7FC5E8F}"/>
              </a:ext>
            </a:extLst>
          </p:cNvPr>
          <p:cNvPicPr>
            <a:picLocks noChangeAspect="1"/>
          </p:cNvPicPr>
          <p:nvPr/>
        </p:nvPicPr>
        <p:blipFill>
          <a:blip r:embed="rId4"/>
          <a:stretch>
            <a:fillRect/>
          </a:stretch>
        </p:blipFill>
        <p:spPr>
          <a:xfrm>
            <a:off x="307427" y="2381250"/>
            <a:ext cx="1522849" cy="489496"/>
          </a:xfrm>
          <a:prstGeom prst="rect">
            <a:avLst/>
          </a:prstGeom>
        </p:spPr>
      </p:pic>
      <p:sp>
        <p:nvSpPr>
          <p:cNvPr id="13" name="Text 9">
            <a:extLst>
              <a:ext uri="{FF2B5EF4-FFF2-40B4-BE49-F238E27FC236}">
                <a16:creationId xmlns:a16="http://schemas.microsoft.com/office/drawing/2014/main" id="{61CDD612-4EDA-1827-B46A-CDAB0F053F40}"/>
              </a:ext>
            </a:extLst>
          </p:cNvPr>
          <p:cNvSpPr/>
          <p:nvPr/>
        </p:nvSpPr>
        <p:spPr>
          <a:xfrm>
            <a:off x="330026" y="2476500"/>
            <a:ext cx="1443861" cy="179040"/>
          </a:xfrm>
          <a:prstGeom prst="rect">
            <a:avLst/>
          </a:prstGeom>
          <a:noFill/>
          <a:ln/>
        </p:spPr>
        <p:txBody>
          <a:bodyPr wrap="square" lIns="0" tIns="0" rIns="0" bIns="0" rtlCol="0" anchor="t"/>
          <a:lstStyle/>
          <a:p>
            <a:pPr marL="0" marR="0" lvl="0" indent="0" algn="ctr" defTabSz="914400" rtl="0" eaLnBrk="1" fontAlgn="auto" latinLnBrk="0" hangingPunct="1">
              <a:lnSpc>
                <a:spcPts val="1260"/>
              </a:lnSpc>
              <a:spcBef>
                <a:spcPts val="0"/>
              </a:spcBef>
              <a:spcAft>
                <a:spcPts val="0"/>
              </a:spcAft>
              <a:buClrTx/>
              <a:buSzTx/>
              <a:buFontTx/>
              <a:buNone/>
              <a:tabLst/>
              <a:defRPr/>
            </a:pPr>
            <a:r>
              <a:rPr kumimoji="0" lang="en-US" b="1" i="0" u="none" strike="noStrike" kern="1200" cap="none" spc="0" normalizeH="0" baseline="0" noProof="0" dirty="0">
                <a:ln>
                  <a:noFill/>
                </a:ln>
                <a:solidFill>
                  <a:srgbClr val="FFFFFF"/>
                </a:solidFill>
                <a:effectLst/>
                <a:uLnTx/>
                <a:uFillTx/>
                <a:ea typeface="Arial" pitchFamily="34" charset="-122"/>
                <a:cs typeface="Arial" pitchFamily="34" charset="-120"/>
              </a:rPr>
              <a:t>CONFIDENTIAL</a:t>
            </a:r>
            <a:endParaRPr kumimoji="0" lang="en-US" b="0" i="0" u="none" strike="noStrike" kern="1200" cap="none" spc="0" normalizeH="0" baseline="0" noProof="0" dirty="0">
              <a:ln>
                <a:noFill/>
              </a:ln>
              <a:solidFill>
                <a:prstClr val="black"/>
              </a:solidFill>
              <a:effectLst/>
              <a:uLnTx/>
              <a:uFillTx/>
              <a:ea typeface="+mn-ea"/>
              <a:cs typeface="+mn-cs"/>
            </a:endParaRPr>
          </a:p>
        </p:txBody>
      </p:sp>
      <p:sp>
        <p:nvSpPr>
          <p:cNvPr id="14" name="Text 10">
            <a:extLst>
              <a:ext uri="{FF2B5EF4-FFF2-40B4-BE49-F238E27FC236}">
                <a16:creationId xmlns:a16="http://schemas.microsoft.com/office/drawing/2014/main" id="{BE9380D4-4874-745D-7969-E53C7DA25259}"/>
              </a:ext>
            </a:extLst>
          </p:cNvPr>
          <p:cNvSpPr/>
          <p:nvPr/>
        </p:nvSpPr>
        <p:spPr>
          <a:xfrm>
            <a:off x="274192" y="2666051"/>
            <a:ext cx="1055370" cy="95250"/>
          </a:xfrm>
          <a:prstGeom prst="rect">
            <a:avLst/>
          </a:prstGeom>
          <a:noFill/>
          <a:ln/>
        </p:spPr>
        <p:txBody>
          <a:bodyPr wrap="square" lIns="0" tIns="0" rIns="0" bIns="0" rtlCol="0" anchor="t"/>
          <a:lstStyle/>
          <a:p>
            <a:pPr marL="0" marR="0" lvl="0" indent="0" algn="ctr" defTabSz="914400" rtl="0" eaLnBrk="1" fontAlgn="auto" latinLnBrk="0" hangingPunct="1">
              <a:lnSpc>
                <a:spcPts val="945"/>
              </a:lnSpc>
              <a:spcBef>
                <a:spcPts val="150"/>
              </a:spcBef>
              <a:spcAft>
                <a:spcPts val="0"/>
              </a:spcAft>
              <a:buClrTx/>
              <a:buSzTx/>
              <a:buFontTx/>
              <a:buNone/>
              <a:tabLst/>
              <a:defRPr/>
            </a:pPr>
            <a:r>
              <a:rPr kumimoji="0" lang="en-US" sz="1200" b="0" i="0" u="none" strike="noStrike" kern="1200" cap="none" spc="0" normalizeH="0" baseline="0" noProof="0" dirty="0">
                <a:ln>
                  <a:noFill/>
                </a:ln>
                <a:solidFill>
                  <a:srgbClr val="FFFFFF">
                    <a:alpha val="80000"/>
                  </a:srgbClr>
                </a:solidFill>
                <a:effectLst/>
                <a:uLnTx/>
                <a:uFillTx/>
                <a:ea typeface="Arial" pitchFamily="34" charset="-122"/>
                <a:cs typeface="Arial" pitchFamily="34" charset="-120"/>
              </a:rPr>
              <a:t>Strict Controls</a:t>
            </a:r>
            <a:endParaRPr kumimoji="0" lang="en-US" sz="1200" b="0" i="0" u="none" strike="noStrike" kern="1200" cap="none" spc="0" normalizeH="0" baseline="0" noProof="0" dirty="0">
              <a:ln>
                <a:noFill/>
              </a:ln>
              <a:solidFill>
                <a:prstClr val="black"/>
              </a:solidFill>
              <a:effectLst/>
              <a:uLnTx/>
              <a:uFillTx/>
              <a:ea typeface="+mn-ea"/>
              <a:cs typeface="+mn-cs"/>
            </a:endParaRPr>
          </a:p>
        </p:txBody>
      </p:sp>
      <p:sp>
        <p:nvSpPr>
          <p:cNvPr id="15" name="Text 11">
            <a:extLst>
              <a:ext uri="{FF2B5EF4-FFF2-40B4-BE49-F238E27FC236}">
                <a16:creationId xmlns:a16="http://schemas.microsoft.com/office/drawing/2014/main" id="{F3548159-6C73-81DE-06F4-9B3613A82C07}"/>
              </a:ext>
            </a:extLst>
          </p:cNvPr>
          <p:cNvSpPr/>
          <p:nvPr/>
        </p:nvSpPr>
        <p:spPr>
          <a:xfrm>
            <a:off x="1935090" y="2345978"/>
            <a:ext cx="5913510" cy="560040"/>
          </a:xfrm>
          <a:prstGeom prst="roundRect">
            <a:avLst>
              <a:gd name="adj" fmla="val 10205"/>
            </a:avLst>
          </a:prstGeom>
          <a:solidFill>
            <a:srgbClr val="243044"/>
          </a:solid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ext 12">
            <a:extLst>
              <a:ext uri="{FF2B5EF4-FFF2-40B4-BE49-F238E27FC236}">
                <a16:creationId xmlns:a16="http://schemas.microsoft.com/office/drawing/2014/main" id="{0778C783-05C4-8422-8896-BAC016B506AC}"/>
              </a:ext>
            </a:extLst>
          </p:cNvPr>
          <p:cNvSpPr/>
          <p:nvPr/>
        </p:nvSpPr>
        <p:spPr>
          <a:xfrm>
            <a:off x="1990397" y="2460278"/>
            <a:ext cx="6179058" cy="159990"/>
          </a:xfrm>
          <a:prstGeom prst="rect">
            <a:avLst/>
          </a:prstGeom>
          <a:noFill/>
          <a:ln/>
        </p:spPr>
        <p:txBody>
          <a:bodyPr wrap="square" lIns="0" tIns="0" rIns="0" bIns="0" rtlCol="0" anchor="t"/>
          <a:lstStyle/>
          <a:p>
            <a:pPr marL="0" marR="0" lvl="0" indent="0" algn="l" defTabSz="914400" rtl="0" eaLnBrk="1" fontAlgn="auto" latinLnBrk="0" hangingPunct="1">
              <a:lnSpc>
                <a:spcPts val="1260"/>
              </a:lnSpc>
              <a:spcBef>
                <a:spcPts val="0"/>
              </a:spcBef>
              <a:spcAft>
                <a:spcPts val="300"/>
              </a:spcAft>
              <a:buClrTx/>
              <a:buSzTx/>
              <a:buFontTx/>
              <a:buNone/>
              <a:tabLst/>
              <a:defRPr/>
            </a:pPr>
            <a:r>
              <a:rPr kumimoji="0" lang="en-US" b="1" i="0" u="none" strike="noStrike" kern="1200" cap="none" spc="0" normalizeH="0" baseline="0" noProof="0" dirty="0">
                <a:ln>
                  <a:noFill/>
                </a:ln>
                <a:solidFill>
                  <a:srgbClr val="F5F0E8"/>
                </a:solidFill>
                <a:effectLst/>
                <a:uLnTx/>
                <a:uFillTx/>
                <a:ea typeface="Arial" pitchFamily="34" charset="-122"/>
                <a:cs typeface="Arial" pitchFamily="34" charset="-120"/>
              </a:rPr>
              <a:t>Sensitive business data requiring approval</a:t>
            </a:r>
            <a:endParaRPr kumimoji="0" lang="en-US" b="0" i="0" u="none" strike="noStrike" kern="1200" cap="none" spc="0" normalizeH="0" baseline="0" noProof="0" dirty="0">
              <a:ln>
                <a:noFill/>
              </a:ln>
              <a:solidFill>
                <a:prstClr val="black"/>
              </a:solidFill>
              <a:effectLst/>
              <a:uLnTx/>
              <a:uFillTx/>
              <a:ea typeface="+mn-ea"/>
              <a:cs typeface="+mn-cs"/>
            </a:endParaRPr>
          </a:p>
        </p:txBody>
      </p:sp>
      <p:sp>
        <p:nvSpPr>
          <p:cNvPr id="17" name="Text 13">
            <a:extLst>
              <a:ext uri="{FF2B5EF4-FFF2-40B4-BE49-F238E27FC236}">
                <a16:creationId xmlns:a16="http://schemas.microsoft.com/office/drawing/2014/main" id="{D966B233-7301-B2A7-DCB2-B6996592CEC3}"/>
              </a:ext>
            </a:extLst>
          </p:cNvPr>
          <p:cNvSpPr/>
          <p:nvPr/>
        </p:nvSpPr>
        <p:spPr>
          <a:xfrm>
            <a:off x="1995653" y="2658368"/>
            <a:ext cx="5821705" cy="242088"/>
          </a:xfrm>
          <a:prstGeom prst="rect">
            <a:avLst/>
          </a:prstGeom>
          <a:noFill/>
          <a:ln/>
        </p:spPr>
        <p:txBody>
          <a:bodyPr wrap="square" lIns="0" tIns="0" rIns="0" bIns="0" rtlCol="0" anchor="t"/>
          <a:lstStyle/>
          <a:p>
            <a:pPr marL="0" marR="0" lvl="0" indent="0" algn="l" defTabSz="914400" rtl="0" eaLnBrk="1" fontAlgn="auto" latinLnBrk="0" hangingPunct="1">
              <a:lnSpc>
                <a:spcPts val="105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A8B5C4"/>
                </a:solidFill>
                <a:effectLst/>
                <a:uLnTx/>
                <a:uFillTx/>
                <a:latin typeface="Arial" pitchFamily="34" charset="0"/>
                <a:ea typeface="Arial" pitchFamily="34" charset="-122"/>
                <a:cs typeface="Arial" pitchFamily="34" charset="-120"/>
              </a:rPr>
              <a:t>Financial records, player PII, employee records, strategic plans, PHI</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4">
            <a:extLst>
              <a:ext uri="{FF2B5EF4-FFF2-40B4-BE49-F238E27FC236}">
                <a16:creationId xmlns:a16="http://schemas.microsoft.com/office/drawing/2014/main" id="{96AE85A3-961A-5F91-79D2-56B9B6A9520C}"/>
              </a:ext>
            </a:extLst>
          </p:cNvPr>
          <p:cNvSpPr/>
          <p:nvPr/>
        </p:nvSpPr>
        <p:spPr>
          <a:xfrm>
            <a:off x="1639406" y="4733776"/>
            <a:ext cx="777240" cy="239911"/>
          </a:xfrm>
          <a:prstGeom prst="rect">
            <a:avLst/>
          </a:prstGeom>
          <a:noFill/>
          <a:ln/>
        </p:spPr>
        <p:txBody>
          <a:bodyPr wrap="square" lIns="0" tIns="0" rIns="0" bIns="0" rtlCol="0" anchor="t"/>
          <a:lstStyle/>
          <a:p>
            <a:pPr marL="0" marR="0" lvl="0" indent="0" algn="ctr" defTabSz="914400" rtl="0" eaLnBrk="1" fontAlgn="auto" latinLnBrk="0" hangingPunct="1">
              <a:lnSpc>
                <a:spcPts val="189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F5F0E8"/>
                </a:solidFill>
                <a:effectLst/>
                <a:uLnTx/>
                <a:uFillTx/>
                <a:latin typeface="Arial" pitchFamily="34" charset="0"/>
                <a:ea typeface="Arial" pitchFamily="34" charset="-122"/>
                <a:cs typeface="Arial" pitchFamily="34" charset="-120"/>
              </a:rPr>
              <a:t>🔐</a:t>
            </a: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5">
            <a:extLst>
              <a:ext uri="{FF2B5EF4-FFF2-40B4-BE49-F238E27FC236}">
                <a16:creationId xmlns:a16="http://schemas.microsoft.com/office/drawing/2014/main" id="{25D95B42-5955-79A6-A398-79B926D75795}"/>
              </a:ext>
            </a:extLst>
          </p:cNvPr>
          <p:cNvSpPr/>
          <p:nvPr/>
        </p:nvSpPr>
        <p:spPr>
          <a:xfrm>
            <a:off x="2094315" y="4847482"/>
            <a:ext cx="2317268" cy="93022"/>
          </a:xfrm>
          <a:prstGeom prst="rect">
            <a:avLst/>
          </a:prstGeom>
          <a:noFill/>
          <a:ln/>
        </p:spPr>
        <p:txBody>
          <a:bodyPr wrap="square" lIns="0" tIns="0" rIns="0" bIns="0" rtlCol="0" anchor="t"/>
          <a:lstStyle/>
          <a:p>
            <a:pPr marL="0" marR="0" lvl="0" indent="0" algn="ctr" defTabSz="914400" rtl="0" eaLnBrk="1" fontAlgn="auto" latinLnBrk="0" hangingPunct="1">
              <a:lnSpc>
                <a:spcPts val="945"/>
              </a:lnSpc>
              <a:spcBef>
                <a:spcPts val="150"/>
              </a:spcBef>
              <a:spcAft>
                <a:spcPts val="0"/>
              </a:spcAft>
              <a:buClrTx/>
              <a:buSzTx/>
              <a:buFontTx/>
              <a:buNone/>
              <a:tabLst/>
              <a:defRPr/>
            </a:pPr>
            <a:r>
              <a:rPr kumimoji="0" lang="en-US" sz="2400" b="0" i="0" u="none" strike="noStrike" kern="1200" cap="none" spc="0" normalizeH="0" baseline="0" noProof="0" dirty="0">
                <a:ln>
                  <a:noFill/>
                </a:ln>
                <a:solidFill>
                  <a:srgbClr val="C9A227"/>
                </a:solidFill>
                <a:effectLst/>
                <a:uLnTx/>
                <a:uFillTx/>
                <a:ea typeface="Arial" pitchFamily="34" charset="-122"/>
                <a:cs typeface="Arial" pitchFamily="34" charset="-120"/>
              </a:rPr>
              <a:t>On-Premise Only</a:t>
            </a:r>
            <a:endParaRPr kumimoji="0" lang="en-US" sz="2400" b="0" i="0" u="none" strike="noStrike" kern="1200" cap="none" spc="0" normalizeH="0" baseline="0" noProof="0" dirty="0">
              <a:ln>
                <a:noFill/>
              </a:ln>
              <a:solidFill>
                <a:prstClr val="black"/>
              </a:solidFill>
              <a:effectLst/>
              <a:uLnTx/>
              <a:uFillTx/>
              <a:ea typeface="+mn-ea"/>
              <a:cs typeface="+mn-cs"/>
            </a:endParaRPr>
          </a:p>
        </p:txBody>
      </p:sp>
      <p:pic>
        <p:nvPicPr>
          <p:cNvPr id="20" name="Image 2" descr="/tmp/rasterized-gradient-a855eb37.png">
            <a:extLst>
              <a:ext uri="{FF2B5EF4-FFF2-40B4-BE49-F238E27FC236}">
                <a16:creationId xmlns:a16="http://schemas.microsoft.com/office/drawing/2014/main" id="{8604B054-896D-F7CB-7C9E-13FC6E075768}"/>
              </a:ext>
            </a:extLst>
          </p:cNvPr>
          <p:cNvPicPr>
            <a:picLocks noChangeAspect="1"/>
          </p:cNvPicPr>
          <p:nvPr/>
        </p:nvPicPr>
        <p:blipFill>
          <a:blip r:embed="rId5"/>
          <a:stretch>
            <a:fillRect/>
          </a:stretch>
        </p:blipFill>
        <p:spPr>
          <a:xfrm>
            <a:off x="307428" y="3055590"/>
            <a:ext cx="1522847" cy="489496"/>
          </a:xfrm>
          <a:prstGeom prst="rect">
            <a:avLst/>
          </a:prstGeom>
        </p:spPr>
      </p:pic>
      <p:sp>
        <p:nvSpPr>
          <p:cNvPr id="21" name="Text 16">
            <a:extLst>
              <a:ext uri="{FF2B5EF4-FFF2-40B4-BE49-F238E27FC236}">
                <a16:creationId xmlns:a16="http://schemas.microsoft.com/office/drawing/2014/main" id="{7D13AEB3-37F2-E8AE-F915-E5D819D9CB69}"/>
              </a:ext>
            </a:extLst>
          </p:cNvPr>
          <p:cNvSpPr/>
          <p:nvPr/>
        </p:nvSpPr>
        <p:spPr>
          <a:xfrm>
            <a:off x="232149" y="3150840"/>
            <a:ext cx="1213024" cy="159989"/>
          </a:xfrm>
          <a:prstGeom prst="rect">
            <a:avLst/>
          </a:prstGeom>
          <a:noFill/>
          <a:ln/>
        </p:spPr>
        <p:txBody>
          <a:bodyPr wrap="square" lIns="0" tIns="0" rIns="0" bIns="0" rtlCol="0" anchor="t"/>
          <a:lstStyle/>
          <a:p>
            <a:pPr marL="0" marR="0" lvl="0" indent="0" algn="ctr" defTabSz="914400" rtl="0" eaLnBrk="1" fontAlgn="auto" latinLnBrk="0" hangingPunct="1">
              <a:lnSpc>
                <a:spcPts val="1260"/>
              </a:lnSpc>
              <a:spcBef>
                <a:spcPts val="0"/>
              </a:spcBef>
              <a:spcAft>
                <a:spcPts val="0"/>
              </a:spcAft>
              <a:buClrTx/>
              <a:buSzTx/>
              <a:buFontTx/>
              <a:buNone/>
              <a:tabLst/>
              <a:defRPr/>
            </a:pPr>
            <a:r>
              <a:rPr kumimoji="0" lang="en-US" b="1" i="0" u="none" strike="noStrike" kern="1200" cap="none" spc="0" normalizeH="0" baseline="0" noProof="0" dirty="0">
                <a:ln>
                  <a:noFill/>
                </a:ln>
                <a:solidFill>
                  <a:srgbClr val="FFFFFF"/>
                </a:solidFill>
                <a:effectLst/>
                <a:uLnTx/>
                <a:uFillTx/>
                <a:ea typeface="Arial" pitchFamily="34" charset="-122"/>
                <a:cs typeface="Arial" pitchFamily="34" charset="-120"/>
              </a:rPr>
              <a:t>INTERNAL</a:t>
            </a:r>
            <a:endParaRPr kumimoji="0" lang="en-US" b="0" i="0" u="none" strike="noStrike" kern="1200" cap="none" spc="0" normalizeH="0" baseline="0" noProof="0" dirty="0">
              <a:ln>
                <a:noFill/>
              </a:ln>
              <a:solidFill>
                <a:prstClr val="black"/>
              </a:solidFill>
              <a:effectLst/>
              <a:uLnTx/>
              <a:uFillTx/>
              <a:ea typeface="+mn-ea"/>
              <a:cs typeface="+mn-cs"/>
            </a:endParaRPr>
          </a:p>
        </p:txBody>
      </p:sp>
      <p:sp>
        <p:nvSpPr>
          <p:cNvPr id="22" name="Text 17">
            <a:extLst>
              <a:ext uri="{FF2B5EF4-FFF2-40B4-BE49-F238E27FC236}">
                <a16:creationId xmlns:a16="http://schemas.microsoft.com/office/drawing/2014/main" id="{922411CC-1259-A6A8-5FB0-971E7AFEEB94}"/>
              </a:ext>
            </a:extLst>
          </p:cNvPr>
          <p:cNvSpPr/>
          <p:nvPr/>
        </p:nvSpPr>
        <p:spPr>
          <a:xfrm>
            <a:off x="300468" y="3340390"/>
            <a:ext cx="1213024" cy="159841"/>
          </a:xfrm>
          <a:prstGeom prst="rect">
            <a:avLst/>
          </a:prstGeom>
          <a:noFill/>
          <a:ln/>
        </p:spPr>
        <p:txBody>
          <a:bodyPr wrap="square" lIns="0" tIns="0" rIns="0" bIns="0" rtlCol="0" anchor="t"/>
          <a:lstStyle/>
          <a:p>
            <a:pPr marL="0" marR="0" lvl="0" indent="0" algn="ctr" defTabSz="914400" rtl="0" eaLnBrk="1" fontAlgn="auto" latinLnBrk="0" hangingPunct="1">
              <a:lnSpc>
                <a:spcPts val="945"/>
              </a:lnSpc>
              <a:spcBef>
                <a:spcPts val="150"/>
              </a:spcBef>
              <a:spcAft>
                <a:spcPts val="0"/>
              </a:spcAft>
              <a:buClrTx/>
              <a:buSzTx/>
              <a:buFontTx/>
              <a:buNone/>
              <a:tabLst/>
              <a:defRPr/>
            </a:pPr>
            <a:r>
              <a:rPr kumimoji="0" lang="en-US" sz="1200" b="0" i="0" u="none" strike="noStrike" kern="1200" cap="none" spc="0" normalizeH="0" baseline="0" noProof="0" dirty="0">
                <a:ln>
                  <a:noFill/>
                </a:ln>
                <a:solidFill>
                  <a:srgbClr val="FFFFFF">
                    <a:alpha val="80000"/>
                  </a:srgbClr>
                </a:solidFill>
                <a:effectLst/>
                <a:uLnTx/>
                <a:uFillTx/>
                <a:ea typeface="Arial" pitchFamily="34" charset="-122"/>
                <a:cs typeface="Arial" pitchFamily="34" charset="-120"/>
              </a:rPr>
              <a:t>Governed Sharing</a:t>
            </a:r>
            <a:endParaRPr kumimoji="0" lang="en-US" sz="1200" b="0" i="0" u="none" strike="noStrike" kern="1200" cap="none" spc="0" normalizeH="0" baseline="0" noProof="0" dirty="0">
              <a:ln>
                <a:noFill/>
              </a:ln>
              <a:solidFill>
                <a:prstClr val="black"/>
              </a:solidFill>
              <a:effectLst/>
              <a:uLnTx/>
              <a:uFillTx/>
              <a:ea typeface="+mn-ea"/>
              <a:cs typeface="+mn-cs"/>
            </a:endParaRPr>
          </a:p>
        </p:txBody>
      </p:sp>
      <p:sp>
        <p:nvSpPr>
          <p:cNvPr id="23" name="Text 18">
            <a:extLst>
              <a:ext uri="{FF2B5EF4-FFF2-40B4-BE49-F238E27FC236}">
                <a16:creationId xmlns:a16="http://schemas.microsoft.com/office/drawing/2014/main" id="{F906ECDA-3F3E-D6EC-B95C-EDD7466E0907}"/>
              </a:ext>
            </a:extLst>
          </p:cNvPr>
          <p:cNvSpPr/>
          <p:nvPr/>
        </p:nvSpPr>
        <p:spPr>
          <a:xfrm>
            <a:off x="1931254" y="3020318"/>
            <a:ext cx="5917346" cy="560040"/>
          </a:xfrm>
          <a:prstGeom prst="roundRect">
            <a:avLst>
              <a:gd name="adj" fmla="val 10205"/>
            </a:avLst>
          </a:prstGeom>
          <a:solidFill>
            <a:srgbClr val="243044"/>
          </a:solid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Text 19">
            <a:extLst>
              <a:ext uri="{FF2B5EF4-FFF2-40B4-BE49-F238E27FC236}">
                <a16:creationId xmlns:a16="http://schemas.microsoft.com/office/drawing/2014/main" id="{23ECEB2F-EDCB-5ADB-4515-4AF199DC0C84}"/>
              </a:ext>
            </a:extLst>
          </p:cNvPr>
          <p:cNvSpPr/>
          <p:nvPr/>
        </p:nvSpPr>
        <p:spPr>
          <a:xfrm>
            <a:off x="1995652" y="3134618"/>
            <a:ext cx="6179058" cy="159990"/>
          </a:xfrm>
          <a:prstGeom prst="rect">
            <a:avLst/>
          </a:prstGeom>
          <a:noFill/>
          <a:ln/>
        </p:spPr>
        <p:txBody>
          <a:bodyPr wrap="square" lIns="0" tIns="0" rIns="0" bIns="0" rtlCol="0" anchor="t"/>
          <a:lstStyle/>
          <a:p>
            <a:pPr marL="0" marR="0" lvl="0" indent="0" algn="l" defTabSz="914400" rtl="0" eaLnBrk="1" fontAlgn="auto" latinLnBrk="0" hangingPunct="1">
              <a:lnSpc>
                <a:spcPts val="1260"/>
              </a:lnSpc>
              <a:spcBef>
                <a:spcPts val="0"/>
              </a:spcBef>
              <a:spcAft>
                <a:spcPts val="300"/>
              </a:spcAft>
              <a:buClrTx/>
              <a:buSzTx/>
              <a:buFontTx/>
              <a:buNone/>
              <a:tabLst/>
              <a:defRPr/>
            </a:pPr>
            <a:r>
              <a:rPr kumimoji="0" lang="en-US" b="1" i="0" u="none" strike="noStrike" kern="1200" cap="none" spc="0" normalizeH="0" baseline="0" noProof="0" dirty="0">
                <a:ln>
                  <a:noFill/>
                </a:ln>
                <a:solidFill>
                  <a:srgbClr val="F5F0E8"/>
                </a:solidFill>
                <a:effectLst/>
                <a:uLnTx/>
                <a:uFillTx/>
                <a:ea typeface="Arial" pitchFamily="34" charset="-122"/>
                <a:cs typeface="Arial" pitchFamily="34" charset="-120"/>
              </a:rPr>
              <a:t>Operational data for internal use</a:t>
            </a:r>
            <a:endParaRPr kumimoji="0" lang="en-US" b="0" i="0" u="none" strike="noStrike" kern="1200" cap="none" spc="0" normalizeH="0" baseline="0" noProof="0" dirty="0">
              <a:ln>
                <a:noFill/>
              </a:ln>
              <a:solidFill>
                <a:prstClr val="black"/>
              </a:solidFill>
              <a:effectLst/>
              <a:uLnTx/>
              <a:uFillTx/>
              <a:ea typeface="+mn-ea"/>
              <a:cs typeface="+mn-cs"/>
            </a:endParaRPr>
          </a:p>
        </p:txBody>
      </p:sp>
      <p:sp>
        <p:nvSpPr>
          <p:cNvPr id="25" name="Text 20">
            <a:extLst>
              <a:ext uri="{FF2B5EF4-FFF2-40B4-BE49-F238E27FC236}">
                <a16:creationId xmlns:a16="http://schemas.microsoft.com/office/drawing/2014/main" id="{7238E985-33B7-94EC-65F8-A3807D6F541A}"/>
              </a:ext>
            </a:extLst>
          </p:cNvPr>
          <p:cNvSpPr/>
          <p:nvPr/>
        </p:nvSpPr>
        <p:spPr>
          <a:xfrm>
            <a:off x="2011418" y="3332708"/>
            <a:ext cx="5240721" cy="111472"/>
          </a:xfrm>
          <a:prstGeom prst="rect">
            <a:avLst/>
          </a:prstGeom>
          <a:noFill/>
          <a:ln/>
        </p:spPr>
        <p:txBody>
          <a:bodyPr wrap="square" lIns="0" tIns="0" rIns="0" bIns="0" rtlCol="0" anchor="t"/>
          <a:lstStyle/>
          <a:p>
            <a:pPr marL="0" marR="0" lvl="0" indent="0" algn="l" defTabSz="914400" rtl="0" eaLnBrk="1" fontAlgn="auto" latinLnBrk="0" hangingPunct="1">
              <a:lnSpc>
                <a:spcPts val="105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A8B5C4"/>
                </a:solidFill>
                <a:effectLst/>
                <a:uLnTx/>
                <a:uFillTx/>
                <a:ea typeface="Arial" pitchFamily="34" charset="-122"/>
                <a:cs typeface="Arial" pitchFamily="34" charset="-120"/>
              </a:rPr>
              <a:t>Aggregated analytics, operational metrics, anonymized patterns, internal reports</a:t>
            </a:r>
            <a:endParaRPr kumimoji="0" lang="en-US" sz="1200" b="0" i="0" u="none" strike="noStrike" kern="1200" cap="none" spc="0" normalizeH="0" baseline="0" noProof="0" dirty="0">
              <a:ln>
                <a:noFill/>
              </a:ln>
              <a:solidFill>
                <a:prstClr val="black"/>
              </a:solidFill>
              <a:effectLst/>
              <a:uLnTx/>
              <a:uFillTx/>
              <a:ea typeface="+mn-ea"/>
              <a:cs typeface="+mn-cs"/>
            </a:endParaRPr>
          </a:p>
        </p:txBody>
      </p:sp>
      <p:sp>
        <p:nvSpPr>
          <p:cNvPr id="26" name="Text 21">
            <a:extLst>
              <a:ext uri="{FF2B5EF4-FFF2-40B4-BE49-F238E27FC236}">
                <a16:creationId xmlns:a16="http://schemas.microsoft.com/office/drawing/2014/main" id="{27FECB7B-BD20-BAC9-CA94-8ACFB36B5865}"/>
              </a:ext>
            </a:extLst>
          </p:cNvPr>
          <p:cNvSpPr/>
          <p:nvPr/>
        </p:nvSpPr>
        <p:spPr>
          <a:xfrm>
            <a:off x="4243158" y="4706241"/>
            <a:ext cx="777240" cy="239911"/>
          </a:xfrm>
          <a:prstGeom prst="rect">
            <a:avLst/>
          </a:prstGeom>
          <a:noFill/>
          <a:ln/>
        </p:spPr>
        <p:txBody>
          <a:bodyPr wrap="square" lIns="0" tIns="0" rIns="0" bIns="0" rtlCol="0" anchor="t"/>
          <a:lstStyle/>
          <a:p>
            <a:pPr marL="0" marR="0" lvl="0" indent="0" algn="ctr" defTabSz="914400" rtl="0" eaLnBrk="1" fontAlgn="auto" latinLnBrk="0" hangingPunct="1">
              <a:lnSpc>
                <a:spcPts val="189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F5F0E8"/>
                </a:solidFill>
                <a:effectLst/>
                <a:uLnTx/>
                <a:uFillTx/>
                <a:latin typeface="Arial" pitchFamily="34" charset="0"/>
                <a:ea typeface="Arial" pitchFamily="34" charset="-122"/>
                <a:cs typeface="Arial" pitchFamily="34" charset="-120"/>
              </a:rPr>
              <a:t>🔓</a:t>
            </a: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Text 22">
            <a:extLst>
              <a:ext uri="{FF2B5EF4-FFF2-40B4-BE49-F238E27FC236}">
                <a16:creationId xmlns:a16="http://schemas.microsoft.com/office/drawing/2014/main" id="{FDB86A44-07B7-BB0E-7A6A-9CFCFC663516}"/>
              </a:ext>
            </a:extLst>
          </p:cNvPr>
          <p:cNvSpPr/>
          <p:nvPr/>
        </p:nvSpPr>
        <p:spPr>
          <a:xfrm>
            <a:off x="4691306" y="4847482"/>
            <a:ext cx="2207172" cy="134391"/>
          </a:xfrm>
          <a:prstGeom prst="rect">
            <a:avLst/>
          </a:prstGeom>
          <a:noFill/>
          <a:ln/>
        </p:spPr>
        <p:txBody>
          <a:bodyPr wrap="square" lIns="0" tIns="0" rIns="0" bIns="0" rtlCol="0" anchor="t"/>
          <a:lstStyle/>
          <a:p>
            <a:pPr marL="0" marR="0" lvl="0" indent="0" algn="ctr" defTabSz="914400" rtl="0" eaLnBrk="1" fontAlgn="auto" latinLnBrk="0" hangingPunct="1">
              <a:lnSpc>
                <a:spcPts val="945"/>
              </a:lnSpc>
              <a:spcBef>
                <a:spcPts val="150"/>
              </a:spcBef>
              <a:spcAft>
                <a:spcPts val="0"/>
              </a:spcAft>
              <a:buClrTx/>
              <a:buSzTx/>
              <a:buFontTx/>
              <a:buNone/>
              <a:tabLst/>
              <a:defRPr/>
            </a:pPr>
            <a:r>
              <a:rPr kumimoji="0" lang="en-US" sz="2400" b="0" i="0" u="none" strike="noStrike" kern="1200" cap="none" spc="0" normalizeH="0" baseline="0" noProof="0" dirty="0">
                <a:ln>
                  <a:noFill/>
                </a:ln>
                <a:solidFill>
                  <a:srgbClr val="4A9C6D"/>
                </a:solidFill>
                <a:effectLst/>
                <a:uLnTx/>
                <a:uFillTx/>
                <a:latin typeface="+mj-lt"/>
                <a:ea typeface="Arial" pitchFamily="34" charset="-122"/>
                <a:cs typeface="Arial" pitchFamily="34" charset="-120"/>
              </a:rPr>
              <a:t>Approved Cloud</a:t>
            </a:r>
            <a:endParaRPr kumimoji="0" lang="en-US" sz="2400" b="0" i="0" u="none" strike="noStrike" kern="1200" cap="none" spc="0" normalizeH="0" baseline="0" noProof="0" dirty="0">
              <a:ln>
                <a:noFill/>
              </a:ln>
              <a:solidFill>
                <a:prstClr val="black"/>
              </a:solidFill>
              <a:effectLst/>
              <a:uLnTx/>
              <a:uFillTx/>
              <a:latin typeface="+mj-lt"/>
              <a:ea typeface="+mn-ea"/>
              <a:cs typeface="+mn-cs"/>
            </a:endParaRPr>
          </a:p>
        </p:txBody>
      </p:sp>
      <p:pic>
        <p:nvPicPr>
          <p:cNvPr id="28" name="Image 3" descr="/tmp/rasterized-gradient-4b7f6ca9.png">
            <a:extLst>
              <a:ext uri="{FF2B5EF4-FFF2-40B4-BE49-F238E27FC236}">
                <a16:creationId xmlns:a16="http://schemas.microsoft.com/office/drawing/2014/main" id="{F8B661C6-4593-18B3-1C4A-4383A3E81EF5}"/>
              </a:ext>
            </a:extLst>
          </p:cNvPr>
          <p:cNvPicPr>
            <a:picLocks noChangeAspect="1"/>
          </p:cNvPicPr>
          <p:nvPr/>
        </p:nvPicPr>
        <p:blipFill>
          <a:blip r:embed="rId6"/>
          <a:stretch>
            <a:fillRect/>
          </a:stretch>
        </p:blipFill>
        <p:spPr>
          <a:xfrm>
            <a:off x="307429" y="3729930"/>
            <a:ext cx="1522846" cy="489496"/>
          </a:xfrm>
          <a:prstGeom prst="rect">
            <a:avLst/>
          </a:prstGeom>
        </p:spPr>
      </p:pic>
      <p:sp>
        <p:nvSpPr>
          <p:cNvPr id="29" name="Text 23">
            <a:extLst>
              <a:ext uri="{FF2B5EF4-FFF2-40B4-BE49-F238E27FC236}">
                <a16:creationId xmlns:a16="http://schemas.microsoft.com/office/drawing/2014/main" id="{27C3AB06-93BC-286B-D5D3-19F3770325E4}"/>
              </a:ext>
            </a:extLst>
          </p:cNvPr>
          <p:cNvSpPr/>
          <p:nvPr/>
        </p:nvSpPr>
        <p:spPr>
          <a:xfrm>
            <a:off x="310978" y="3825180"/>
            <a:ext cx="777240" cy="159990"/>
          </a:xfrm>
          <a:prstGeom prst="rect">
            <a:avLst/>
          </a:prstGeom>
          <a:noFill/>
          <a:ln/>
        </p:spPr>
        <p:txBody>
          <a:bodyPr wrap="square" lIns="0" tIns="0" rIns="0" bIns="0" rtlCol="0" anchor="t"/>
          <a:lstStyle/>
          <a:p>
            <a:pPr marL="0" marR="0" lvl="0" indent="0" algn="ctr" defTabSz="914400" rtl="0" eaLnBrk="1" fontAlgn="auto" latinLnBrk="0" hangingPunct="1">
              <a:lnSpc>
                <a:spcPts val="1260"/>
              </a:lnSpc>
              <a:spcBef>
                <a:spcPts val="0"/>
              </a:spcBef>
              <a:spcAft>
                <a:spcPts val="0"/>
              </a:spcAft>
              <a:buClrTx/>
              <a:buSzTx/>
              <a:buFontTx/>
              <a:buNone/>
              <a:tabLst/>
              <a:defRPr/>
            </a:pPr>
            <a:r>
              <a:rPr kumimoji="0" lang="en-US" b="1" i="0" u="none" strike="noStrike" kern="1200" cap="none" spc="0" normalizeH="0" baseline="0" noProof="0" dirty="0">
                <a:ln>
                  <a:noFill/>
                </a:ln>
                <a:solidFill>
                  <a:srgbClr val="FFFFFF"/>
                </a:solidFill>
                <a:effectLst/>
                <a:uLnTx/>
                <a:uFillTx/>
                <a:ea typeface="Arial" pitchFamily="34" charset="-122"/>
                <a:cs typeface="Arial" pitchFamily="34" charset="-120"/>
              </a:rPr>
              <a:t>PUBLIC</a:t>
            </a:r>
            <a:endParaRPr kumimoji="0" lang="en-US" b="0" i="0" u="none" strike="noStrike" kern="1200" cap="none" spc="0" normalizeH="0" baseline="0" noProof="0" dirty="0">
              <a:ln>
                <a:noFill/>
              </a:ln>
              <a:solidFill>
                <a:prstClr val="black"/>
              </a:solidFill>
              <a:effectLst/>
              <a:uLnTx/>
              <a:uFillTx/>
              <a:ea typeface="+mn-ea"/>
              <a:cs typeface="+mn-cs"/>
            </a:endParaRPr>
          </a:p>
        </p:txBody>
      </p:sp>
      <p:sp>
        <p:nvSpPr>
          <p:cNvPr id="30" name="Text 24">
            <a:extLst>
              <a:ext uri="{FF2B5EF4-FFF2-40B4-BE49-F238E27FC236}">
                <a16:creationId xmlns:a16="http://schemas.microsoft.com/office/drawing/2014/main" id="{2C39FAAF-3CA5-AFD9-108E-AC64FD4AB193}"/>
              </a:ext>
            </a:extLst>
          </p:cNvPr>
          <p:cNvSpPr/>
          <p:nvPr/>
        </p:nvSpPr>
        <p:spPr>
          <a:xfrm>
            <a:off x="169087" y="4004221"/>
            <a:ext cx="777240" cy="119955"/>
          </a:xfrm>
          <a:prstGeom prst="rect">
            <a:avLst/>
          </a:prstGeom>
          <a:noFill/>
          <a:ln/>
        </p:spPr>
        <p:txBody>
          <a:bodyPr wrap="square" lIns="0" tIns="0" rIns="0" bIns="0" rtlCol="0" anchor="t"/>
          <a:lstStyle/>
          <a:p>
            <a:pPr marL="0" marR="0" lvl="0" indent="0" algn="ctr" defTabSz="914400" rtl="0" eaLnBrk="1" fontAlgn="auto" latinLnBrk="0" hangingPunct="1">
              <a:lnSpc>
                <a:spcPts val="945"/>
              </a:lnSpc>
              <a:spcBef>
                <a:spcPts val="150"/>
              </a:spcBef>
              <a:spcAft>
                <a:spcPts val="0"/>
              </a:spcAft>
              <a:buClrTx/>
              <a:buSzTx/>
              <a:buFontTx/>
              <a:buNone/>
              <a:tabLst/>
              <a:defRPr/>
            </a:pPr>
            <a:r>
              <a:rPr kumimoji="0" lang="en-US" sz="1200" b="0" i="0" u="none" strike="noStrike" kern="1200" cap="none" spc="0" normalizeH="0" baseline="0" noProof="0" dirty="0">
                <a:ln>
                  <a:noFill/>
                </a:ln>
                <a:solidFill>
                  <a:srgbClr val="FFFFFF">
                    <a:alpha val="80000"/>
                  </a:srgbClr>
                </a:solidFill>
                <a:effectLst/>
                <a:uLnTx/>
                <a:uFillTx/>
                <a:ea typeface="Arial" pitchFamily="34" charset="-122"/>
                <a:cs typeface="Arial" pitchFamily="34" charset="-120"/>
              </a:rPr>
              <a:t>Open</a:t>
            </a:r>
            <a:endParaRPr kumimoji="0" lang="en-US" sz="1200" b="0" i="0" u="none" strike="noStrike" kern="1200" cap="none" spc="0" normalizeH="0" baseline="0" noProof="0" dirty="0">
              <a:ln>
                <a:noFill/>
              </a:ln>
              <a:solidFill>
                <a:prstClr val="black"/>
              </a:solidFill>
              <a:effectLst/>
              <a:uLnTx/>
              <a:uFillTx/>
              <a:ea typeface="+mn-ea"/>
              <a:cs typeface="+mn-cs"/>
            </a:endParaRPr>
          </a:p>
        </p:txBody>
      </p:sp>
      <p:sp>
        <p:nvSpPr>
          <p:cNvPr id="31" name="Text 25">
            <a:extLst>
              <a:ext uri="{FF2B5EF4-FFF2-40B4-BE49-F238E27FC236}">
                <a16:creationId xmlns:a16="http://schemas.microsoft.com/office/drawing/2014/main" id="{0442B667-323D-4E16-404B-C2F4F89C45BB}"/>
              </a:ext>
            </a:extLst>
          </p:cNvPr>
          <p:cNvSpPr/>
          <p:nvPr/>
        </p:nvSpPr>
        <p:spPr>
          <a:xfrm>
            <a:off x="1931252" y="3694658"/>
            <a:ext cx="5917347" cy="560040"/>
          </a:xfrm>
          <a:prstGeom prst="roundRect">
            <a:avLst>
              <a:gd name="adj" fmla="val 10205"/>
            </a:avLst>
          </a:prstGeom>
          <a:solidFill>
            <a:srgbClr val="243044"/>
          </a:solid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Text 26">
            <a:extLst>
              <a:ext uri="{FF2B5EF4-FFF2-40B4-BE49-F238E27FC236}">
                <a16:creationId xmlns:a16="http://schemas.microsoft.com/office/drawing/2014/main" id="{98482B19-B952-52FB-E7C4-B2AFB8970EB7}"/>
              </a:ext>
            </a:extLst>
          </p:cNvPr>
          <p:cNvSpPr/>
          <p:nvPr/>
        </p:nvSpPr>
        <p:spPr>
          <a:xfrm>
            <a:off x="1995654" y="3808958"/>
            <a:ext cx="6179058" cy="159990"/>
          </a:xfrm>
          <a:prstGeom prst="rect">
            <a:avLst/>
          </a:prstGeom>
          <a:noFill/>
          <a:ln/>
        </p:spPr>
        <p:txBody>
          <a:bodyPr wrap="square" lIns="0" tIns="0" rIns="0" bIns="0" rtlCol="0" anchor="t"/>
          <a:lstStyle/>
          <a:p>
            <a:pPr marL="0" marR="0" lvl="0" indent="0" algn="l" defTabSz="914400" rtl="0" eaLnBrk="1" fontAlgn="auto" latinLnBrk="0" hangingPunct="1">
              <a:lnSpc>
                <a:spcPts val="1260"/>
              </a:lnSpc>
              <a:spcBef>
                <a:spcPts val="0"/>
              </a:spcBef>
              <a:spcAft>
                <a:spcPts val="300"/>
              </a:spcAft>
              <a:buClrTx/>
              <a:buSzTx/>
              <a:buFontTx/>
              <a:buNone/>
              <a:tabLst/>
              <a:defRPr/>
            </a:pPr>
            <a:r>
              <a:rPr kumimoji="0" lang="en-US" b="1" i="0" u="none" strike="noStrike" kern="1200" cap="none" spc="0" normalizeH="0" baseline="0" noProof="0" dirty="0">
                <a:ln>
                  <a:noFill/>
                </a:ln>
                <a:solidFill>
                  <a:srgbClr val="F5F0E8"/>
                </a:solidFill>
                <a:effectLst/>
                <a:uLnTx/>
                <a:uFillTx/>
                <a:ea typeface="Arial" pitchFamily="34" charset="-122"/>
                <a:cs typeface="Arial" pitchFamily="34" charset="-120"/>
              </a:rPr>
              <a:t>Information approved for external sharing</a:t>
            </a:r>
            <a:endParaRPr kumimoji="0" lang="en-US" b="0" i="0" u="none" strike="noStrike" kern="1200" cap="none" spc="0" normalizeH="0" baseline="0" noProof="0" dirty="0">
              <a:ln>
                <a:noFill/>
              </a:ln>
              <a:solidFill>
                <a:prstClr val="black"/>
              </a:solidFill>
              <a:effectLst/>
              <a:uLnTx/>
              <a:uFillTx/>
              <a:ea typeface="+mn-ea"/>
              <a:cs typeface="+mn-cs"/>
            </a:endParaRPr>
          </a:p>
        </p:txBody>
      </p:sp>
      <p:sp>
        <p:nvSpPr>
          <p:cNvPr id="33" name="Text 27">
            <a:extLst>
              <a:ext uri="{FF2B5EF4-FFF2-40B4-BE49-F238E27FC236}">
                <a16:creationId xmlns:a16="http://schemas.microsoft.com/office/drawing/2014/main" id="{0CA76563-47C8-4106-D537-551D52D9F507}"/>
              </a:ext>
            </a:extLst>
          </p:cNvPr>
          <p:cNvSpPr/>
          <p:nvPr/>
        </p:nvSpPr>
        <p:spPr>
          <a:xfrm>
            <a:off x="1995651" y="4007048"/>
            <a:ext cx="6179058" cy="133350"/>
          </a:xfrm>
          <a:prstGeom prst="rect">
            <a:avLst/>
          </a:prstGeom>
          <a:noFill/>
          <a:ln/>
        </p:spPr>
        <p:txBody>
          <a:bodyPr wrap="square" lIns="0" tIns="0" rIns="0" bIns="0" rtlCol="0" anchor="t"/>
          <a:lstStyle/>
          <a:p>
            <a:pPr marL="0" marR="0" lvl="0" indent="0" algn="l" defTabSz="914400" rtl="0" eaLnBrk="1" fontAlgn="auto" latinLnBrk="0" hangingPunct="1">
              <a:lnSpc>
                <a:spcPts val="105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A8B5C4"/>
                </a:solidFill>
                <a:effectLst/>
                <a:uLnTx/>
                <a:uFillTx/>
                <a:ea typeface="Arial" pitchFamily="34" charset="-122"/>
                <a:cs typeface="Arial" pitchFamily="34" charset="-120"/>
              </a:rPr>
              <a:t>Marketing content, public announcements, press releases, job postings</a:t>
            </a:r>
            <a:endParaRPr kumimoji="0" lang="en-US" sz="1200" b="0" i="0" u="none" strike="noStrike" kern="1200" cap="none" spc="0" normalizeH="0" baseline="0" noProof="0" dirty="0">
              <a:ln>
                <a:noFill/>
              </a:ln>
              <a:solidFill>
                <a:prstClr val="black"/>
              </a:solidFill>
              <a:effectLst/>
              <a:uLnTx/>
              <a:uFillTx/>
              <a:ea typeface="+mn-ea"/>
              <a:cs typeface="+mn-cs"/>
            </a:endParaRPr>
          </a:p>
        </p:txBody>
      </p:sp>
      <p:sp>
        <p:nvSpPr>
          <p:cNvPr id="34" name="Text 28">
            <a:extLst>
              <a:ext uri="{FF2B5EF4-FFF2-40B4-BE49-F238E27FC236}">
                <a16:creationId xmlns:a16="http://schemas.microsoft.com/office/drawing/2014/main" id="{59B7E979-DA30-605F-B02F-DB34657A43C6}"/>
              </a:ext>
            </a:extLst>
          </p:cNvPr>
          <p:cNvSpPr/>
          <p:nvPr/>
        </p:nvSpPr>
        <p:spPr>
          <a:xfrm>
            <a:off x="6619691" y="4717276"/>
            <a:ext cx="777240" cy="239911"/>
          </a:xfrm>
          <a:prstGeom prst="rect">
            <a:avLst/>
          </a:prstGeom>
          <a:noFill/>
          <a:ln/>
        </p:spPr>
        <p:txBody>
          <a:bodyPr wrap="square" lIns="0" tIns="0" rIns="0" bIns="0" rtlCol="0" anchor="t"/>
          <a:lstStyle/>
          <a:p>
            <a:pPr marL="0" marR="0" lvl="0" indent="0" algn="ctr" defTabSz="914400" rtl="0" eaLnBrk="1" fontAlgn="auto" latinLnBrk="0" hangingPunct="1">
              <a:lnSpc>
                <a:spcPts val="189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F5F0E8"/>
                </a:solidFill>
                <a:effectLst/>
                <a:uLnTx/>
                <a:uFillTx/>
                <a:latin typeface="Arial" pitchFamily="34" charset="0"/>
                <a:ea typeface="Arial" pitchFamily="34" charset="-122"/>
                <a:cs typeface="Arial" pitchFamily="34" charset="-120"/>
              </a:rPr>
              <a:t>🌐</a:t>
            </a: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Text 29">
            <a:extLst>
              <a:ext uri="{FF2B5EF4-FFF2-40B4-BE49-F238E27FC236}">
                <a16:creationId xmlns:a16="http://schemas.microsoft.com/office/drawing/2014/main" id="{FCF5A180-5EE1-6D3E-3302-68803F8910A2}"/>
              </a:ext>
            </a:extLst>
          </p:cNvPr>
          <p:cNvSpPr/>
          <p:nvPr/>
        </p:nvSpPr>
        <p:spPr>
          <a:xfrm>
            <a:off x="7065447" y="4837232"/>
            <a:ext cx="1718179" cy="370624"/>
          </a:xfrm>
          <a:prstGeom prst="rect">
            <a:avLst/>
          </a:prstGeom>
          <a:noFill/>
          <a:ln/>
        </p:spPr>
        <p:txBody>
          <a:bodyPr wrap="square" lIns="0" tIns="0" rIns="0" bIns="0" rtlCol="0" anchor="t"/>
          <a:lstStyle/>
          <a:p>
            <a:pPr marL="0" marR="0" lvl="0" indent="0" algn="ctr" defTabSz="914400" rtl="0" eaLnBrk="1" fontAlgn="auto" latinLnBrk="0" hangingPunct="1">
              <a:lnSpc>
                <a:spcPts val="945"/>
              </a:lnSpc>
              <a:spcBef>
                <a:spcPts val="150"/>
              </a:spcBef>
              <a:spcAft>
                <a:spcPts val="0"/>
              </a:spcAft>
              <a:buClrTx/>
              <a:buSzTx/>
              <a:buFontTx/>
              <a:buNone/>
              <a:tabLst/>
              <a:defRPr/>
            </a:pPr>
            <a:r>
              <a:rPr kumimoji="0" lang="en-US" sz="2400" b="0" i="0" u="none" strike="noStrike" kern="1200" cap="none" spc="0" normalizeH="0" baseline="0" noProof="0" dirty="0">
                <a:ln>
                  <a:noFill/>
                </a:ln>
                <a:solidFill>
                  <a:srgbClr val="4A90A4"/>
                </a:solidFill>
                <a:effectLst/>
                <a:uLnTx/>
                <a:uFillTx/>
                <a:ea typeface="Arial" pitchFamily="34" charset="-122"/>
                <a:cs typeface="Arial" pitchFamily="34" charset="-120"/>
              </a:rPr>
              <a:t>Any AI Tool</a:t>
            </a:r>
            <a:endParaRPr kumimoji="0" lang="en-US" sz="2400" b="0" i="0" u="none" strike="noStrike" kern="1200" cap="none" spc="0" normalizeH="0" baseline="0" noProof="0" dirty="0">
              <a:ln>
                <a:noFill/>
              </a:ln>
              <a:solidFill>
                <a:prstClr val="black"/>
              </a:solidFill>
              <a:effectLst/>
              <a:uLnTx/>
              <a:uFillTx/>
              <a:ea typeface="+mn-ea"/>
              <a:cs typeface="+mn-cs"/>
            </a:endParaRPr>
          </a:p>
        </p:txBody>
      </p:sp>
      <p:sp>
        <p:nvSpPr>
          <p:cNvPr id="36" name="Text 0">
            <a:extLst>
              <a:ext uri="{FF2B5EF4-FFF2-40B4-BE49-F238E27FC236}">
                <a16:creationId xmlns:a16="http://schemas.microsoft.com/office/drawing/2014/main" id="{6499EF22-C3B8-59FB-F35C-D1F7C9001B44}"/>
              </a:ext>
            </a:extLst>
          </p:cNvPr>
          <p:cNvSpPr/>
          <p:nvPr/>
        </p:nvSpPr>
        <p:spPr>
          <a:xfrm>
            <a:off x="759538" y="200464"/>
            <a:ext cx="7340053" cy="802396"/>
          </a:xfrm>
          <a:prstGeom prst="rect">
            <a:avLst/>
          </a:prstGeom>
        </p:spPr>
        <p:txBody>
          <a:bodyPr vert="horz" lIns="91440" tIns="45720" rIns="91440" bIns="45720" rtlCol="0" anchor="b">
            <a:normAutofit fontScale="92500"/>
          </a:bodyPr>
          <a:lstStyle/>
          <a:p>
            <a:pPr>
              <a:lnSpc>
                <a:spcPct val="90000"/>
              </a:lnSpc>
              <a:spcBef>
                <a:spcPct val="0"/>
              </a:spcBef>
              <a:spcAft>
                <a:spcPts val="600"/>
              </a:spcAft>
            </a:pPr>
            <a:r>
              <a:rPr lang="en-US" sz="3800" b="1" kern="1200" dirty="0">
                <a:solidFill>
                  <a:schemeClr val="bg1"/>
                </a:solidFill>
                <a:latin typeface="+mj-lt"/>
                <a:ea typeface="+mj-ea"/>
                <a:cs typeface="+mj-cs"/>
              </a:rPr>
              <a:t>Example of Data Classification Mapping</a:t>
            </a:r>
            <a:endParaRPr lang="en-US" sz="3800" kern="1200" dirty="0">
              <a:solidFill>
                <a:schemeClr val="bg1"/>
              </a:solidFill>
              <a:latin typeface="+mj-lt"/>
              <a:ea typeface="+mj-ea"/>
              <a:cs typeface="+mj-cs"/>
            </a:endParaRPr>
          </a:p>
        </p:txBody>
      </p:sp>
      <p:sp>
        <p:nvSpPr>
          <p:cNvPr id="37" name="TextBox 36">
            <a:extLst>
              <a:ext uri="{FF2B5EF4-FFF2-40B4-BE49-F238E27FC236}">
                <a16:creationId xmlns:a16="http://schemas.microsoft.com/office/drawing/2014/main" id="{0EAC8050-5331-EAFF-CE30-F33A905A73E3}"/>
              </a:ext>
            </a:extLst>
          </p:cNvPr>
          <p:cNvSpPr txBox="1"/>
          <p:nvPr/>
        </p:nvSpPr>
        <p:spPr>
          <a:xfrm>
            <a:off x="978754" y="1060010"/>
            <a:ext cx="5353263" cy="663403"/>
          </a:xfrm>
          <a:prstGeom prst="rect">
            <a:avLst/>
          </a:prstGeom>
        </p:spPr>
        <p:txBody>
          <a:bodyPr vert="horz" lIns="91440" tIns="45720" rIns="91440" bIns="45720" rtlCol="0">
            <a:normAutofit/>
          </a:bodyPr>
          <a:lstStyle/>
          <a:p>
            <a:pPr algn="r">
              <a:lnSpc>
                <a:spcPct val="90000"/>
              </a:lnSpc>
              <a:spcBef>
                <a:spcPts val="1000"/>
              </a:spcBef>
            </a:pPr>
            <a:r>
              <a:rPr lang="en-US" sz="2000" dirty="0">
                <a:solidFill>
                  <a:schemeClr val="bg1"/>
                </a:solidFill>
              </a:rPr>
              <a:t>Simple is better for communication</a:t>
            </a:r>
          </a:p>
        </p:txBody>
      </p:sp>
    </p:spTree>
    <p:extLst>
      <p:ext uri="{BB962C8B-B14F-4D97-AF65-F5344CB8AC3E}">
        <p14:creationId xmlns:p14="http://schemas.microsoft.com/office/powerpoint/2010/main" val="24501693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2BB2C84-8222-FB00-53C2-25F8B4D12670}"/>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A101DFC6-0F8E-E984-3874-FC177B3C22A5}"/>
              </a:ext>
            </a:extLst>
          </p:cNvPr>
          <p:cNvSpPr/>
          <p:nvPr/>
        </p:nvSpPr>
        <p:spPr>
          <a:xfrm>
            <a:off x="391786" y="2091689"/>
            <a:ext cx="8183880" cy="480061"/>
          </a:xfrm>
          <a:prstGeom prst="rect">
            <a:avLst/>
          </a:prstGeom>
        </p:spPr>
        <p:txBody>
          <a:bodyPr vert="horz" lIns="91440" tIns="45720" rIns="91440" bIns="45720" rtlCol="0" anchor="ctr">
            <a:noAutofit/>
          </a:bodyPr>
          <a:lstStyle/>
          <a:p>
            <a:pPr marL="0" indent="0" algn="ctr">
              <a:lnSpc>
                <a:spcPct val="90000"/>
              </a:lnSpc>
              <a:spcBef>
                <a:spcPct val="0"/>
              </a:spcBef>
              <a:spcAft>
                <a:spcPts val="600"/>
              </a:spcAft>
            </a:pPr>
            <a:r>
              <a:rPr lang="en-US" sz="4800" b="1" dirty="0">
                <a:latin typeface="+mj-lt"/>
                <a:ea typeface="+mj-ea"/>
                <a:cs typeface="+mj-cs"/>
              </a:rPr>
              <a:t>Acting on Data/Events</a:t>
            </a:r>
            <a:endParaRPr lang="en-US" sz="4800" dirty="0">
              <a:latin typeface="+mj-lt"/>
              <a:ea typeface="+mj-ea"/>
              <a:cs typeface="+mj-cs"/>
            </a:endParaRPr>
          </a:p>
        </p:txBody>
      </p:sp>
    </p:spTree>
    <p:extLst>
      <p:ext uri="{BB962C8B-B14F-4D97-AF65-F5344CB8AC3E}">
        <p14:creationId xmlns:p14="http://schemas.microsoft.com/office/powerpoint/2010/main" val="100378368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8A9D57A-406E-9C3A-40F3-D8AA51BF0C38}"/>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B5F0248-E956-9A32-2141-EF9303805550}"/>
              </a:ext>
            </a:extLst>
          </p:cNvPr>
          <p:cNvPicPr>
            <a:picLocks noChangeAspect="1"/>
          </p:cNvPicPr>
          <p:nvPr/>
        </p:nvPicPr>
        <p:blipFill>
          <a:blip r:embed="rId3"/>
          <a:srcRect r="19268" b="9092"/>
          <a:stretch>
            <a:fillRect/>
          </a:stretch>
        </p:blipFill>
        <p:spPr>
          <a:xfrm>
            <a:off x="2641851" y="10"/>
            <a:ext cx="6502149" cy="5143490"/>
          </a:xfrm>
          <a:prstGeom prst="rect">
            <a:avLst/>
          </a:prstGeom>
        </p:spPr>
      </p:pic>
      <p:sp>
        <p:nvSpPr>
          <p:cNvPr id="24" name="Rectangle 23">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17451" cy="51435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0">
            <a:extLst>
              <a:ext uri="{FF2B5EF4-FFF2-40B4-BE49-F238E27FC236}">
                <a16:creationId xmlns:a16="http://schemas.microsoft.com/office/drawing/2014/main" id="{5EB737E2-1E6B-377D-7F84-AE865275D31B}"/>
              </a:ext>
            </a:extLst>
          </p:cNvPr>
          <p:cNvSpPr/>
          <p:nvPr/>
        </p:nvSpPr>
        <p:spPr>
          <a:xfrm>
            <a:off x="278320" y="687515"/>
            <a:ext cx="3650068" cy="1026985"/>
          </a:xfrm>
          <a:prstGeom prst="rect">
            <a:avLst/>
          </a:prstGeom>
        </p:spPr>
        <p:txBody>
          <a:bodyPr vert="horz" lIns="91440" tIns="45720" rIns="91440" bIns="45720" rtlCol="0" anchor="b">
            <a:normAutofit/>
          </a:bodyPr>
          <a:lstStyle/>
          <a:p>
            <a:pPr marL="0" indent="0">
              <a:lnSpc>
                <a:spcPct val="90000"/>
              </a:lnSpc>
              <a:spcBef>
                <a:spcPct val="0"/>
              </a:spcBef>
              <a:spcAft>
                <a:spcPts val="600"/>
              </a:spcAft>
            </a:pPr>
            <a:r>
              <a:rPr lang="en-US" sz="2800" b="1" dirty="0">
                <a:solidFill>
                  <a:schemeClr val="bg1"/>
                </a:solidFill>
                <a:latin typeface="+mj-lt"/>
                <a:ea typeface="+mj-ea"/>
                <a:cs typeface="+mj-cs"/>
              </a:rPr>
              <a:t>Confidence Check on AI Event Data</a:t>
            </a:r>
            <a:endParaRPr lang="en-US" sz="2800" dirty="0">
              <a:solidFill>
                <a:schemeClr val="bg1"/>
              </a:solidFill>
              <a:latin typeface="+mj-lt"/>
              <a:ea typeface="+mj-ea"/>
              <a:cs typeface="+mj-cs"/>
            </a:endParaRPr>
          </a:p>
        </p:txBody>
      </p:sp>
      <p:sp>
        <p:nvSpPr>
          <p:cNvPr id="26" name="Rectangle 25">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96919" y="454343"/>
            <a:ext cx="54864"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8" name="Rectangle 27">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183" y="1832610"/>
            <a:ext cx="2475738" cy="6858"/>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A828709D-97AF-E9FA-4CA9-2EAB18E33731}"/>
              </a:ext>
            </a:extLst>
          </p:cNvPr>
          <p:cNvSpPr txBox="1"/>
          <p:nvPr/>
        </p:nvSpPr>
        <p:spPr>
          <a:xfrm>
            <a:off x="278320" y="2038540"/>
            <a:ext cx="2986834" cy="2405444"/>
          </a:xfrm>
          <a:prstGeom prst="rect">
            <a:avLst/>
          </a:prstGeom>
        </p:spPr>
        <p:txBody>
          <a:bodyPr vert="horz" lIns="91440" tIns="45720" rIns="91440" bIns="45720" rtlCol="0" anchor="t">
            <a:normAutofit/>
          </a:bodyPr>
          <a:lstStyle/>
          <a:p>
            <a:pPr marL="285750" indent="-228600">
              <a:lnSpc>
                <a:spcPct val="90000"/>
              </a:lnSpc>
              <a:spcAft>
                <a:spcPts val="600"/>
              </a:spcAft>
              <a:buFont typeface="Arial" panose="020B0604020202020204" pitchFamily="34" charset="0"/>
              <a:buChar char="•"/>
            </a:pPr>
            <a:r>
              <a:rPr lang="en-US" dirty="0">
                <a:solidFill>
                  <a:schemeClr val="bg1"/>
                </a:solidFill>
              </a:rPr>
              <a:t>Did you use a low-fi tool?</a:t>
            </a:r>
          </a:p>
          <a:p>
            <a:pPr marL="285750" indent="-228600">
              <a:lnSpc>
                <a:spcPct val="90000"/>
              </a:lnSpc>
              <a:spcAft>
                <a:spcPts val="600"/>
              </a:spcAft>
              <a:buFont typeface="Arial" panose="020B0604020202020204" pitchFamily="34" charset="0"/>
              <a:buChar char="•"/>
            </a:pPr>
            <a:r>
              <a:rPr lang="en-US" dirty="0">
                <a:solidFill>
                  <a:schemeClr val="bg1"/>
                </a:solidFill>
              </a:rPr>
              <a:t>Is your data definitively pinned to a specific user?</a:t>
            </a:r>
          </a:p>
          <a:p>
            <a:pPr marL="285750" indent="-228600">
              <a:lnSpc>
                <a:spcPct val="90000"/>
              </a:lnSpc>
              <a:spcAft>
                <a:spcPts val="600"/>
              </a:spcAft>
              <a:buFont typeface="Arial" panose="020B0604020202020204" pitchFamily="34" charset="0"/>
              <a:buChar char="•"/>
            </a:pPr>
            <a:r>
              <a:rPr lang="en-US" dirty="0">
                <a:solidFill>
                  <a:schemeClr val="bg1"/>
                </a:solidFill>
              </a:rPr>
              <a:t>Is there a smoking gun?</a:t>
            </a:r>
          </a:p>
        </p:txBody>
      </p:sp>
      <p:sp>
        <p:nvSpPr>
          <p:cNvPr id="5" name="Rectangle 4">
            <a:extLst>
              <a:ext uri="{FF2B5EF4-FFF2-40B4-BE49-F238E27FC236}">
                <a16:creationId xmlns:a16="http://schemas.microsoft.com/office/drawing/2014/main" id="{ED68BE5E-73AB-B1E6-EDF9-A310F74671C6}"/>
              </a:ext>
            </a:extLst>
          </p:cNvPr>
          <p:cNvSpPr/>
          <p:nvPr/>
        </p:nvSpPr>
        <p:spPr>
          <a:xfrm>
            <a:off x="222531" y="477430"/>
            <a:ext cx="841572" cy="33986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83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6ED6FA1-B0E9-AB79-8EA7-21D2E6E8AF00}"/>
            </a:ext>
          </a:extLst>
        </p:cNvPr>
        <p:cNvGrpSpPr/>
        <p:nvPr/>
      </p:nvGrpSpPr>
      <p:grpSpPr>
        <a:xfrm>
          <a:off x="0" y="0"/>
          <a:ext cx="0" cy="0"/>
          <a:chOff x="0" y="0"/>
          <a:chExt cx="0" cy="0"/>
        </a:xfrm>
      </p:grpSpPr>
      <p:sp>
        <p:nvSpPr>
          <p:cNvPr id="13" name="Shape 2">
            <a:extLst>
              <a:ext uri="{FF2B5EF4-FFF2-40B4-BE49-F238E27FC236}">
                <a16:creationId xmlns:a16="http://schemas.microsoft.com/office/drawing/2014/main" id="{06F619F1-A420-D900-932D-D8B4364807BB}"/>
              </a:ext>
            </a:extLst>
          </p:cNvPr>
          <p:cNvSpPr/>
          <p:nvPr/>
        </p:nvSpPr>
        <p:spPr>
          <a:xfrm>
            <a:off x="2445657" y="973751"/>
            <a:ext cx="3291840" cy="749808"/>
          </a:xfrm>
          <a:prstGeom prst="flowChartTerminator">
            <a:avLst/>
          </a:prstGeom>
          <a:solidFill>
            <a:srgbClr val="E5E7EB"/>
          </a:solidFill>
          <a:ln w="12700">
            <a:solidFill>
              <a:srgbClr val="9CA3AF"/>
            </a:solidFill>
            <a:prstDash val="solid"/>
          </a:ln>
          <a:effectLst>
            <a:outerShdw blurRad="50800" dist="25400" dir="2700000" algn="bl" rotWithShape="0">
              <a:srgbClr val="000000">
                <a:alpha val="12000"/>
              </a:srgbClr>
            </a:outerShdw>
          </a:effectLst>
        </p:spPr>
        <p:txBody>
          <a:bodyPr/>
          <a:lstStyle/>
          <a:p>
            <a:endParaRPr lang="en-US"/>
          </a:p>
        </p:txBody>
      </p:sp>
      <p:sp>
        <p:nvSpPr>
          <p:cNvPr id="2" name="Text 0">
            <a:extLst>
              <a:ext uri="{FF2B5EF4-FFF2-40B4-BE49-F238E27FC236}">
                <a16:creationId xmlns:a16="http://schemas.microsoft.com/office/drawing/2014/main" id="{83DD16B7-4EC0-A3F6-D323-9F730C78A9D7}"/>
              </a:ext>
            </a:extLst>
          </p:cNvPr>
          <p:cNvSpPr/>
          <p:nvPr/>
        </p:nvSpPr>
        <p:spPr>
          <a:xfrm>
            <a:off x="49710" y="276455"/>
            <a:ext cx="8183880" cy="480061"/>
          </a:xfrm>
          <a:prstGeom prst="rect">
            <a:avLst/>
          </a:prstGeom>
        </p:spPr>
        <p:txBody>
          <a:bodyPr vert="horz" lIns="91440" tIns="45720" rIns="91440" bIns="45720" rtlCol="0" anchor="ctr">
            <a:noAutofit/>
          </a:bodyPr>
          <a:lstStyle/>
          <a:p>
            <a:pPr algn="ctr">
              <a:lnSpc>
                <a:spcPct val="90000"/>
              </a:lnSpc>
              <a:spcBef>
                <a:spcPct val="0"/>
              </a:spcBef>
              <a:spcAft>
                <a:spcPts val="600"/>
              </a:spcAft>
            </a:pPr>
            <a:r>
              <a:rPr lang="en-US" sz="4800" b="1" dirty="0"/>
              <a:t>Redline Event?</a:t>
            </a:r>
            <a:endParaRPr lang="en-US" sz="4800" dirty="0"/>
          </a:p>
        </p:txBody>
      </p:sp>
      <p:sp>
        <p:nvSpPr>
          <p:cNvPr id="4" name="Text 3">
            <a:extLst>
              <a:ext uri="{FF2B5EF4-FFF2-40B4-BE49-F238E27FC236}">
                <a16:creationId xmlns:a16="http://schemas.microsoft.com/office/drawing/2014/main" id="{87E8CCEB-BC5C-214A-F265-0FAACFA7C211}"/>
              </a:ext>
            </a:extLst>
          </p:cNvPr>
          <p:cNvSpPr/>
          <p:nvPr/>
        </p:nvSpPr>
        <p:spPr>
          <a:xfrm>
            <a:off x="2839212" y="1072134"/>
            <a:ext cx="2443988" cy="530352"/>
          </a:xfrm>
          <a:prstGeom prst="rect">
            <a:avLst/>
          </a:prstGeom>
          <a:noFill/>
          <a:ln/>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2000" dirty="0">
                <a:solidFill>
                  <a:srgbClr val="111827"/>
                </a:solidFill>
                <a:latin typeface="Aptos" pitchFamily="34" charset="0"/>
                <a:ea typeface="Aptos" pitchFamily="34" charset="-122"/>
                <a:cs typeface="Aptos" pitchFamily="34" charset="-120"/>
              </a:rPr>
              <a:t>Shadow AI</a:t>
            </a:r>
            <a:endParaRPr lang="en-US" sz="2000" dirty="0"/>
          </a:p>
          <a:p>
            <a:pPr marL="0" indent="0" algn="ctr">
              <a:buNone/>
            </a:pPr>
            <a:r>
              <a:rPr lang="en-US" sz="2000" dirty="0">
                <a:solidFill>
                  <a:srgbClr val="111827"/>
                </a:solidFill>
                <a:latin typeface="Aptos" pitchFamily="34" charset="0"/>
                <a:ea typeface="Aptos" pitchFamily="34" charset="-122"/>
                <a:cs typeface="Aptos" pitchFamily="34" charset="-120"/>
              </a:rPr>
              <a:t>case found</a:t>
            </a:r>
            <a:endParaRPr lang="en-US" sz="2000" dirty="0"/>
          </a:p>
        </p:txBody>
      </p:sp>
      <p:sp>
        <p:nvSpPr>
          <p:cNvPr id="5" name="Shape 5">
            <a:extLst>
              <a:ext uri="{FF2B5EF4-FFF2-40B4-BE49-F238E27FC236}">
                <a16:creationId xmlns:a16="http://schemas.microsoft.com/office/drawing/2014/main" id="{0B6B2664-734F-2603-AE48-7E2B40CFB107}"/>
              </a:ext>
            </a:extLst>
          </p:cNvPr>
          <p:cNvSpPr/>
          <p:nvPr/>
        </p:nvSpPr>
        <p:spPr>
          <a:xfrm>
            <a:off x="3063240" y="2120646"/>
            <a:ext cx="2056674" cy="1234440"/>
          </a:xfrm>
          <a:prstGeom prst="flowChartDecision">
            <a:avLst/>
          </a:prstGeom>
          <a:solidFill>
            <a:srgbClr val="FFFFFF"/>
          </a:solidFill>
          <a:ln w="12700">
            <a:solidFill>
              <a:srgbClr val="111827"/>
            </a:solidFill>
            <a:prstDash val="solid"/>
          </a:ln>
          <a:effectLst>
            <a:outerShdw blurRad="38100" dist="25400" dir="2700000" algn="bl" rotWithShape="0">
              <a:srgbClr val="000000">
                <a:alpha val="10000"/>
              </a:srgbClr>
            </a:outerShdw>
          </a:effectLst>
        </p:spPr>
        <p:txBody>
          <a:bodyPr/>
          <a:lstStyle/>
          <a:p>
            <a:r>
              <a:rPr lang="en-US" b="1" dirty="0">
                <a:solidFill>
                  <a:schemeClr val="bg1"/>
                </a:solidFill>
              </a:rPr>
              <a:t>Redline</a:t>
            </a:r>
          </a:p>
          <a:p>
            <a:r>
              <a:rPr lang="en-US" b="1" dirty="0">
                <a:solidFill>
                  <a:schemeClr val="bg1"/>
                </a:solidFill>
              </a:rPr>
              <a:t>Event?</a:t>
            </a:r>
            <a:endParaRPr lang="en-US" b="1" dirty="0"/>
          </a:p>
        </p:txBody>
      </p:sp>
      <p:sp>
        <p:nvSpPr>
          <p:cNvPr id="7" name="Text 10">
            <a:extLst>
              <a:ext uri="{FF2B5EF4-FFF2-40B4-BE49-F238E27FC236}">
                <a16:creationId xmlns:a16="http://schemas.microsoft.com/office/drawing/2014/main" id="{A84A4587-90FB-AEFA-3DD7-0650A61FCA36}"/>
              </a:ext>
            </a:extLst>
          </p:cNvPr>
          <p:cNvSpPr/>
          <p:nvPr/>
        </p:nvSpPr>
        <p:spPr>
          <a:xfrm>
            <a:off x="5166723" y="2600706"/>
            <a:ext cx="502920" cy="274320"/>
          </a:xfrm>
          <a:prstGeom prst="rect">
            <a:avLst/>
          </a:prstGeom>
          <a:noFill/>
          <a:ln/>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200" b="1" dirty="0">
                <a:solidFill>
                  <a:srgbClr val="B91C1C"/>
                </a:solidFill>
                <a:latin typeface="Aptos" pitchFamily="34" charset="0"/>
                <a:ea typeface="Aptos" pitchFamily="34" charset="-122"/>
                <a:cs typeface="Aptos" pitchFamily="34" charset="-120"/>
              </a:rPr>
              <a:t>YES</a:t>
            </a:r>
            <a:endParaRPr lang="en-US" sz="1200" dirty="0"/>
          </a:p>
        </p:txBody>
      </p:sp>
      <p:sp>
        <p:nvSpPr>
          <p:cNvPr id="8" name="Text 20">
            <a:extLst>
              <a:ext uri="{FF2B5EF4-FFF2-40B4-BE49-F238E27FC236}">
                <a16:creationId xmlns:a16="http://schemas.microsoft.com/office/drawing/2014/main" id="{209B8BBF-9785-2AE0-E1A9-6A8E04B6154F}"/>
              </a:ext>
            </a:extLst>
          </p:cNvPr>
          <p:cNvSpPr/>
          <p:nvPr/>
        </p:nvSpPr>
        <p:spPr>
          <a:xfrm>
            <a:off x="3862977" y="3362368"/>
            <a:ext cx="457200" cy="201168"/>
          </a:xfrm>
          <a:prstGeom prst="rect">
            <a:avLst/>
          </a:prstGeom>
          <a:noFill/>
          <a:ln/>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200" b="1" dirty="0">
                <a:solidFill>
                  <a:srgbClr val="047857"/>
                </a:solidFill>
                <a:latin typeface="Aptos" pitchFamily="34" charset="0"/>
                <a:ea typeface="Aptos" pitchFamily="34" charset="-122"/>
                <a:cs typeface="Aptos" pitchFamily="34" charset="-120"/>
              </a:rPr>
              <a:t>NO</a:t>
            </a:r>
            <a:endParaRPr lang="en-US" sz="1200" dirty="0"/>
          </a:p>
        </p:txBody>
      </p:sp>
      <p:sp>
        <p:nvSpPr>
          <p:cNvPr id="9" name="Shape 21">
            <a:extLst>
              <a:ext uri="{FF2B5EF4-FFF2-40B4-BE49-F238E27FC236}">
                <a16:creationId xmlns:a16="http://schemas.microsoft.com/office/drawing/2014/main" id="{1EA7C1C3-9136-525F-08A2-D3F83B089666}"/>
              </a:ext>
            </a:extLst>
          </p:cNvPr>
          <p:cNvSpPr/>
          <p:nvPr/>
        </p:nvSpPr>
        <p:spPr>
          <a:xfrm>
            <a:off x="3108233" y="4142511"/>
            <a:ext cx="1843314" cy="640080"/>
          </a:xfrm>
          <a:prstGeom prst="roundRect">
            <a:avLst/>
          </a:prstGeom>
          <a:solidFill>
            <a:srgbClr val="ECFDF5"/>
          </a:solidFill>
          <a:ln w="12700">
            <a:solidFill>
              <a:srgbClr val="34D399"/>
            </a:solidFill>
            <a:prstDash val="solid"/>
          </a:ln>
          <a:effectLst>
            <a:outerShdw blurRad="50800" dist="25400" dir="2700000" algn="bl" rotWithShape="0">
              <a:srgbClr val="000000">
                <a:alpha val="12000"/>
              </a:srgbClr>
            </a:outerShdw>
          </a:effectLst>
        </p:spPr>
        <p:txBody>
          <a:bodyPr/>
          <a:lstStyle/>
          <a:p>
            <a:endParaRPr lang="en-US"/>
          </a:p>
        </p:txBody>
      </p:sp>
      <p:sp>
        <p:nvSpPr>
          <p:cNvPr id="11" name="Text 22">
            <a:extLst>
              <a:ext uri="{FF2B5EF4-FFF2-40B4-BE49-F238E27FC236}">
                <a16:creationId xmlns:a16="http://schemas.microsoft.com/office/drawing/2014/main" id="{D76B68D5-486F-EC0A-82E6-F2B6C08057D9}"/>
              </a:ext>
            </a:extLst>
          </p:cNvPr>
          <p:cNvSpPr/>
          <p:nvPr/>
        </p:nvSpPr>
        <p:spPr>
          <a:xfrm>
            <a:off x="3163607" y="4252239"/>
            <a:ext cx="1843314" cy="420624"/>
          </a:xfrm>
          <a:prstGeom prst="rect">
            <a:avLst/>
          </a:prstGeom>
          <a:noFill/>
          <a:ln/>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dirty="0">
                <a:solidFill>
                  <a:schemeClr val="bg1"/>
                </a:solidFill>
                <a:ea typeface="Aptos" pitchFamily="34" charset="-122"/>
                <a:cs typeface="Aptos" pitchFamily="34" charset="-120"/>
              </a:rPr>
              <a:t>Further Evaluation</a:t>
            </a:r>
            <a:endParaRPr lang="en-US" dirty="0">
              <a:solidFill>
                <a:schemeClr val="bg1"/>
              </a:solidFill>
            </a:endParaRPr>
          </a:p>
        </p:txBody>
      </p:sp>
      <p:sp>
        <p:nvSpPr>
          <p:cNvPr id="14" name="Arrow: Down 13">
            <a:extLst>
              <a:ext uri="{FF2B5EF4-FFF2-40B4-BE49-F238E27FC236}">
                <a16:creationId xmlns:a16="http://schemas.microsoft.com/office/drawing/2014/main" id="{B3E0E935-4E38-7E7B-7E25-B2526D2A2DE5}"/>
              </a:ext>
            </a:extLst>
          </p:cNvPr>
          <p:cNvSpPr/>
          <p:nvPr/>
        </p:nvSpPr>
        <p:spPr>
          <a:xfrm>
            <a:off x="3970020" y="1732703"/>
            <a:ext cx="243114" cy="37605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Down 14">
            <a:extLst>
              <a:ext uri="{FF2B5EF4-FFF2-40B4-BE49-F238E27FC236}">
                <a16:creationId xmlns:a16="http://schemas.microsoft.com/office/drawing/2014/main" id="{81355817-B213-1D02-07F4-2D5183E3B22D}"/>
              </a:ext>
            </a:extLst>
          </p:cNvPr>
          <p:cNvSpPr/>
          <p:nvPr/>
        </p:nvSpPr>
        <p:spPr>
          <a:xfrm rot="16200000">
            <a:off x="5675449" y="2546337"/>
            <a:ext cx="243114" cy="37605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Shape 21">
            <a:extLst>
              <a:ext uri="{FF2B5EF4-FFF2-40B4-BE49-F238E27FC236}">
                <a16:creationId xmlns:a16="http://schemas.microsoft.com/office/drawing/2014/main" id="{C62F1834-5A1D-90D3-A75D-22BB36FC53A9}"/>
              </a:ext>
            </a:extLst>
          </p:cNvPr>
          <p:cNvSpPr/>
          <p:nvPr/>
        </p:nvSpPr>
        <p:spPr>
          <a:xfrm>
            <a:off x="6111899" y="2061029"/>
            <a:ext cx="2231571" cy="1294057"/>
          </a:xfrm>
          <a:prstGeom prst="roundRect">
            <a:avLst/>
          </a:prstGeom>
          <a:solidFill>
            <a:srgbClr val="ECFDF5"/>
          </a:solidFill>
          <a:ln w="12700">
            <a:solidFill>
              <a:srgbClr val="34D399"/>
            </a:solidFill>
            <a:prstDash val="solid"/>
          </a:ln>
          <a:effectLst>
            <a:outerShdw blurRad="50800" dist="25400" dir="2700000" algn="bl" rotWithShape="0">
              <a:srgbClr val="000000">
                <a:alpha val="12000"/>
              </a:srgbClr>
            </a:outerShdw>
          </a:effectLst>
        </p:spPr>
        <p:txBody>
          <a:bodyPr/>
          <a:lstStyle/>
          <a:p>
            <a:r>
              <a:rPr lang="en-US" dirty="0">
                <a:solidFill>
                  <a:schemeClr val="bg1"/>
                </a:solidFill>
              </a:rPr>
              <a:t>Immediate Containment and/or Reporting (yes, go crack some skulls)</a:t>
            </a:r>
          </a:p>
        </p:txBody>
      </p:sp>
      <p:sp>
        <p:nvSpPr>
          <p:cNvPr id="17" name="Arrow: Down 16">
            <a:extLst>
              <a:ext uri="{FF2B5EF4-FFF2-40B4-BE49-F238E27FC236}">
                <a16:creationId xmlns:a16="http://schemas.microsoft.com/office/drawing/2014/main" id="{CFE979D0-B560-239F-0CC9-3A7F8887158D}"/>
              </a:ext>
            </a:extLst>
          </p:cNvPr>
          <p:cNvSpPr/>
          <p:nvPr/>
        </p:nvSpPr>
        <p:spPr>
          <a:xfrm>
            <a:off x="3970020" y="3598436"/>
            <a:ext cx="243114" cy="37605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FAF40894-4270-E1B7-9A30-0A908702F101}"/>
              </a:ext>
            </a:extLst>
          </p:cNvPr>
          <p:cNvPicPr>
            <a:picLocks noChangeAspect="1"/>
          </p:cNvPicPr>
          <p:nvPr/>
        </p:nvPicPr>
        <p:blipFill>
          <a:blip r:embed="rId3"/>
          <a:stretch>
            <a:fillRect/>
          </a:stretch>
        </p:blipFill>
        <p:spPr>
          <a:xfrm>
            <a:off x="6734198" y="3563536"/>
            <a:ext cx="2023463" cy="1579964"/>
          </a:xfrm>
          <a:prstGeom prst="rect">
            <a:avLst/>
          </a:prstGeom>
        </p:spPr>
      </p:pic>
      <p:pic>
        <p:nvPicPr>
          <p:cNvPr id="20" name="Picture 19">
            <a:extLst>
              <a:ext uri="{FF2B5EF4-FFF2-40B4-BE49-F238E27FC236}">
                <a16:creationId xmlns:a16="http://schemas.microsoft.com/office/drawing/2014/main" id="{7C35F404-6789-E677-B1AB-300B70EFF7BD}"/>
              </a:ext>
            </a:extLst>
          </p:cNvPr>
          <p:cNvPicPr>
            <a:picLocks noChangeAspect="1"/>
          </p:cNvPicPr>
          <p:nvPr/>
        </p:nvPicPr>
        <p:blipFill>
          <a:blip r:embed="rId4"/>
          <a:srcRect l="22664" r="25574" b="3"/>
          <a:stretch>
            <a:fillRect/>
          </a:stretch>
        </p:blipFill>
        <p:spPr>
          <a:xfrm>
            <a:off x="1963425" y="3462952"/>
            <a:ext cx="1115269" cy="1680548"/>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p:spPr>
      </p:pic>
      <p:graphicFrame>
        <p:nvGraphicFramePr>
          <p:cNvPr id="18" name="Table 17">
            <a:extLst>
              <a:ext uri="{FF2B5EF4-FFF2-40B4-BE49-F238E27FC236}">
                <a16:creationId xmlns:a16="http://schemas.microsoft.com/office/drawing/2014/main" id="{7D7B9C6A-548C-DAAD-EF06-9CDBF032185B}"/>
              </a:ext>
            </a:extLst>
          </p:cNvPr>
          <p:cNvGraphicFramePr>
            <a:graphicFrameLocks noGrp="1"/>
          </p:cNvGraphicFramePr>
          <p:nvPr>
            <p:extLst>
              <p:ext uri="{D42A27DB-BD31-4B8C-83A1-F6EECF244321}">
                <p14:modId xmlns:p14="http://schemas.microsoft.com/office/powerpoint/2010/main" val="427100984"/>
              </p:ext>
            </p:extLst>
          </p:nvPr>
        </p:nvGraphicFramePr>
        <p:xfrm>
          <a:off x="182782" y="1854056"/>
          <a:ext cx="2980825" cy="1547931"/>
        </p:xfrm>
        <a:graphic>
          <a:graphicData uri="http://schemas.openxmlformats.org/drawingml/2006/table">
            <a:tbl>
              <a:tblPr/>
              <a:tblGrid>
                <a:gridCol w="2980825">
                  <a:extLst>
                    <a:ext uri="{9D8B030D-6E8A-4147-A177-3AD203B41FA5}">
                      <a16:colId xmlns:a16="http://schemas.microsoft.com/office/drawing/2014/main" val="683882286"/>
                    </a:ext>
                  </a:extLst>
                </a:gridCol>
              </a:tblGrid>
              <a:tr h="326231">
                <a:tc>
                  <a:txBody>
                    <a:bodyPr/>
                    <a:lstStyle/>
                    <a:p>
                      <a:pPr>
                        <a:buNone/>
                      </a:pPr>
                      <a:r>
                        <a:rPr lang="en-US" sz="1600" b="1" dirty="0">
                          <a:solidFill>
                            <a:srgbClr val="C00000"/>
                          </a:solidFill>
                        </a:rPr>
                        <a:t>Possible Redline Events:</a:t>
                      </a:r>
                      <a:endParaRPr lang="en-US" sz="1600" dirty="0">
                        <a:solidFill>
                          <a:srgbClr val="C00000"/>
                        </a:solidFill>
                      </a:endParaRPr>
                    </a:p>
                  </a:txBody>
                  <a:tcPr marL="81558" marR="81558" marT="40779" marB="40779" anchor="ctr">
                    <a:lnL>
                      <a:noFill/>
                    </a:lnL>
                    <a:lnR>
                      <a:noFill/>
                    </a:lnR>
                    <a:lnT>
                      <a:noFill/>
                    </a:lnT>
                    <a:lnB>
                      <a:noFill/>
                    </a:lnB>
                    <a:noFill/>
                  </a:tcPr>
                </a:tc>
                <a:extLst>
                  <a:ext uri="{0D108BD9-81ED-4DB2-BD59-A6C34878D82A}">
                    <a16:rowId xmlns:a16="http://schemas.microsoft.com/office/drawing/2014/main" val="2956353283"/>
                  </a:ext>
                </a:extLst>
              </a:tr>
              <a:tr h="326231">
                <a:tc>
                  <a:txBody>
                    <a:bodyPr/>
                    <a:lstStyle/>
                    <a:p>
                      <a:pPr>
                        <a:buNone/>
                      </a:pPr>
                      <a:r>
                        <a:rPr lang="en-US" sz="1600" dirty="0">
                          <a:solidFill>
                            <a:srgbClr val="C00000"/>
                          </a:solidFill>
                        </a:rPr>
                        <a:t>- High Confidence Regulated Data</a:t>
                      </a:r>
                    </a:p>
                  </a:txBody>
                  <a:tcPr marL="81558" marR="81558" marT="40779" marB="40779" anchor="ctr">
                    <a:lnL>
                      <a:noFill/>
                    </a:lnL>
                    <a:lnR>
                      <a:noFill/>
                    </a:lnR>
                    <a:lnT>
                      <a:noFill/>
                    </a:lnT>
                    <a:lnB>
                      <a:noFill/>
                    </a:lnB>
                    <a:noFill/>
                  </a:tcPr>
                </a:tc>
                <a:extLst>
                  <a:ext uri="{0D108BD9-81ED-4DB2-BD59-A6C34878D82A}">
                    <a16:rowId xmlns:a16="http://schemas.microsoft.com/office/drawing/2014/main" val="2199189316"/>
                  </a:ext>
                </a:extLst>
              </a:tr>
              <a:tr h="326231">
                <a:tc>
                  <a:txBody>
                    <a:bodyPr/>
                    <a:lstStyle/>
                    <a:p>
                      <a:pPr>
                        <a:buNone/>
                      </a:pPr>
                      <a:r>
                        <a:rPr lang="en-US" sz="1600">
                          <a:solidFill>
                            <a:srgbClr val="C00000"/>
                          </a:solidFill>
                        </a:rPr>
                        <a:t>- Rogue Privileged Agentic</a:t>
                      </a:r>
                    </a:p>
                  </a:txBody>
                  <a:tcPr marL="81558" marR="81558" marT="40779" marB="40779" anchor="ctr">
                    <a:lnL>
                      <a:noFill/>
                    </a:lnL>
                    <a:lnR>
                      <a:noFill/>
                    </a:lnR>
                    <a:lnT>
                      <a:noFill/>
                    </a:lnT>
                    <a:lnB>
                      <a:noFill/>
                    </a:lnB>
                    <a:noFill/>
                  </a:tcPr>
                </a:tc>
                <a:extLst>
                  <a:ext uri="{0D108BD9-81ED-4DB2-BD59-A6C34878D82A}">
                    <a16:rowId xmlns:a16="http://schemas.microsoft.com/office/drawing/2014/main" val="1801029285"/>
                  </a:ext>
                </a:extLst>
              </a:tr>
              <a:tr h="326231">
                <a:tc>
                  <a:txBody>
                    <a:bodyPr/>
                    <a:lstStyle/>
                    <a:p>
                      <a:pPr>
                        <a:buNone/>
                      </a:pPr>
                      <a:r>
                        <a:rPr lang="en-US" sz="1600" dirty="0">
                          <a:solidFill>
                            <a:srgbClr val="C00000"/>
                          </a:solidFill>
                        </a:rPr>
                        <a:t>- </a:t>
                      </a:r>
                      <a:r>
                        <a:rPr lang="en-US" sz="1600" dirty="0" err="1">
                          <a:solidFill>
                            <a:srgbClr val="C00000"/>
                          </a:solidFill>
                        </a:rPr>
                        <a:t>OpenClaw</a:t>
                      </a:r>
                      <a:r>
                        <a:rPr lang="en-US" sz="1600" dirty="0">
                          <a:solidFill>
                            <a:srgbClr val="C00000"/>
                          </a:solidFill>
                        </a:rPr>
                        <a:t>/</a:t>
                      </a:r>
                      <a:r>
                        <a:rPr lang="en-US" sz="1600" dirty="0" err="1">
                          <a:solidFill>
                            <a:srgbClr val="C00000"/>
                          </a:solidFill>
                        </a:rPr>
                        <a:t>ClaudeBot</a:t>
                      </a:r>
                      <a:r>
                        <a:rPr lang="en-US" sz="1600" dirty="0">
                          <a:solidFill>
                            <a:srgbClr val="C00000"/>
                          </a:solidFill>
                        </a:rPr>
                        <a:t>/</a:t>
                      </a:r>
                      <a:r>
                        <a:rPr lang="en-US" sz="1600" dirty="0" err="1">
                          <a:solidFill>
                            <a:srgbClr val="C00000"/>
                          </a:solidFill>
                        </a:rPr>
                        <a:t>MoltBot</a:t>
                      </a:r>
                      <a:br>
                        <a:rPr lang="en-US" sz="1600" dirty="0">
                          <a:solidFill>
                            <a:srgbClr val="C00000"/>
                          </a:solidFill>
                        </a:rPr>
                      </a:br>
                      <a:r>
                        <a:rPr lang="en-US" sz="1600" dirty="0">
                          <a:solidFill>
                            <a:srgbClr val="C00000"/>
                          </a:solidFill>
                        </a:rPr>
                        <a:t>(extra skull cracking for this)</a:t>
                      </a:r>
                    </a:p>
                  </a:txBody>
                  <a:tcPr marL="81558" marR="81558" marT="40779" marB="40779" anchor="ctr">
                    <a:lnL>
                      <a:noFill/>
                    </a:lnL>
                    <a:lnR>
                      <a:noFill/>
                    </a:lnR>
                    <a:lnT>
                      <a:noFill/>
                    </a:lnT>
                    <a:lnB>
                      <a:noFill/>
                    </a:lnB>
                    <a:noFill/>
                  </a:tcPr>
                </a:tc>
                <a:extLst>
                  <a:ext uri="{0D108BD9-81ED-4DB2-BD59-A6C34878D82A}">
                    <a16:rowId xmlns:a16="http://schemas.microsoft.com/office/drawing/2014/main" val="3238366691"/>
                  </a:ext>
                </a:extLst>
              </a:tr>
            </a:tbl>
          </a:graphicData>
        </a:graphic>
      </p:graphicFrame>
    </p:spTree>
    <p:extLst>
      <p:ext uri="{BB962C8B-B14F-4D97-AF65-F5344CB8AC3E}">
        <p14:creationId xmlns:p14="http://schemas.microsoft.com/office/powerpoint/2010/main" val="34322167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ED74CEE-44F2-3AF6-CF60-6B1C2F2DBCED}"/>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216D1CD6-EB7F-C65D-198B-875885A97DAF}"/>
              </a:ext>
            </a:extLst>
          </p:cNvPr>
          <p:cNvSpPr/>
          <p:nvPr/>
        </p:nvSpPr>
        <p:spPr>
          <a:xfrm>
            <a:off x="445225" y="285580"/>
            <a:ext cx="8183880" cy="480061"/>
          </a:xfrm>
          <a:prstGeom prst="rect">
            <a:avLst/>
          </a:prstGeom>
        </p:spPr>
        <p:txBody>
          <a:bodyPr vert="horz" lIns="91440" tIns="45720" rIns="91440" bIns="45720" rtlCol="0" anchor="ctr">
            <a:noAutofit/>
          </a:bodyPr>
          <a:lstStyle/>
          <a:p>
            <a:pPr algn="ctr">
              <a:lnSpc>
                <a:spcPct val="90000"/>
              </a:lnSpc>
              <a:spcBef>
                <a:spcPct val="0"/>
              </a:spcBef>
              <a:spcAft>
                <a:spcPts val="600"/>
              </a:spcAft>
            </a:pPr>
            <a:r>
              <a:rPr lang="en-US" sz="4800" b="1" dirty="0"/>
              <a:t>Handling Non-Redline </a:t>
            </a:r>
            <a:r>
              <a:rPr lang="en-US" sz="4800" b="1"/>
              <a:t>Cases</a:t>
            </a:r>
            <a:endParaRPr lang="en-US" sz="4800" dirty="0"/>
          </a:p>
        </p:txBody>
      </p:sp>
      <p:sp>
        <p:nvSpPr>
          <p:cNvPr id="3" name="Text 24">
            <a:extLst>
              <a:ext uri="{FF2B5EF4-FFF2-40B4-BE49-F238E27FC236}">
                <a16:creationId xmlns:a16="http://schemas.microsoft.com/office/drawing/2014/main" id="{A1E0977A-2D26-FC3A-57D5-71DF6C57B98B}"/>
              </a:ext>
            </a:extLst>
          </p:cNvPr>
          <p:cNvSpPr/>
          <p:nvPr/>
        </p:nvSpPr>
        <p:spPr>
          <a:xfrm>
            <a:off x="1152705" y="1824228"/>
            <a:ext cx="3680460" cy="182880"/>
          </a:xfrm>
          <a:prstGeom prst="rect">
            <a:avLst/>
          </a:prstGeom>
          <a:noFill/>
          <a:ln/>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2000" dirty="0">
                <a:solidFill>
                  <a:srgbClr val="6B7280"/>
                </a:solidFill>
                <a:ea typeface="Aptos" pitchFamily="34" charset="-122"/>
                <a:cs typeface="Aptos" pitchFamily="34" charset="-120"/>
              </a:rPr>
              <a:t>Low adoption</a:t>
            </a:r>
            <a:endParaRPr lang="en-US" sz="2000" dirty="0"/>
          </a:p>
        </p:txBody>
      </p:sp>
      <p:sp>
        <p:nvSpPr>
          <p:cNvPr id="6" name="Text 25">
            <a:extLst>
              <a:ext uri="{FF2B5EF4-FFF2-40B4-BE49-F238E27FC236}">
                <a16:creationId xmlns:a16="http://schemas.microsoft.com/office/drawing/2014/main" id="{FBC2061A-F8A5-2C89-C305-B9F46B1EEABA}"/>
              </a:ext>
            </a:extLst>
          </p:cNvPr>
          <p:cNvSpPr/>
          <p:nvPr/>
        </p:nvSpPr>
        <p:spPr>
          <a:xfrm>
            <a:off x="4833165" y="1817637"/>
            <a:ext cx="3680460" cy="182880"/>
          </a:xfrm>
          <a:prstGeom prst="rect">
            <a:avLst/>
          </a:prstGeom>
          <a:noFill/>
          <a:ln/>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dirty="0">
                <a:solidFill>
                  <a:srgbClr val="6B7280"/>
                </a:solidFill>
                <a:ea typeface="Aptos" pitchFamily="34" charset="-122"/>
                <a:cs typeface="Aptos" pitchFamily="34" charset="-120"/>
              </a:rPr>
              <a:t>High adoption</a:t>
            </a:r>
            <a:endParaRPr lang="en-US" dirty="0"/>
          </a:p>
        </p:txBody>
      </p:sp>
      <p:sp>
        <p:nvSpPr>
          <p:cNvPr id="10" name="Text 26">
            <a:extLst>
              <a:ext uri="{FF2B5EF4-FFF2-40B4-BE49-F238E27FC236}">
                <a16:creationId xmlns:a16="http://schemas.microsoft.com/office/drawing/2014/main" id="{354053C5-8E62-9F3B-2395-58EBA424F2D6}"/>
              </a:ext>
            </a:extLst>
          </p:cNvPr>
          <p:cNvSpPr/>
          <p:nvPr/>
        </p:nvSpPr>
        <p:spPr>
          <a:xfrm>
            <a:off x="310223" y="2662175"/>
            <a:ext cx="842482" cy="457200"/>
          </a:xfrm>
          <a:prstGeom prst="rect">
            <a:avLst/>
          </a:prstGeom>
          <a:noFill/>
          <a:ln/>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2000" dirty="0">
                <a:solidFill>
                  <a:srgbClr val="6B7280"/>
                </a:solidFill>
                <a:ea typeface="Aptos" pitchFamily="34" charset="-122"/>
                <a:cs typeface="Aptos" pitchFamily="34" charset="-120"/>
              </a:rPr>
              <a:t>High</a:t>
            </a:r>
            <a:endParaRPr lang="en-US" sz="2000" dirty="0"/>
          </a:p>
          <a:p>
            <a:pPr marL="0" indent="0" algn="ctr">
              <a:buNone/>
            </a:pPr>
            <a:r>
              <a:rPr lang="en-US" sz="2000" dirty="0">
                <a:solidFill>
                  <a:srgbClr val="6B7280"/>
                </a:solidFill>
                <a:ea typeface="Aptos" pitchFamily="34" charset="-122"/>
                <a:cs typeface="Aptos" pitchFamily="34" charset="-120"/>
              </a:rPr>
              <a:t>risk</a:t>
            </a:r>
            <a:endParaRPr lang="en-US" sz="2000" dirty="0"/>
          </a:p>
        </p:txBody>
      </p:sp>
      <p:sp>
        <p:nvSpPr>
          <p:cNvPr id="19" name="Shape 28">
            <a:extLst>
              <a:ext uri="{FF2B5EF4-FFF2-40B4-BE49-F238E27FC236}">
                <a16:creationId xmlns:a16="http://schemas.microsoft.com/office/drawing/2014/main" id="{634857AF-74CB-2CE8-C165-A3FEB7CE8F86}"/>
              </a:ext>
            </a:extLst>
          </p:cNvPr>
          <p:cNvSpPr/>
          <p:nvPr/>
        </p:nvSpPr>
        <p:spPr>
          <a:xfrm>
            <a:off x="1152705" y="2168769"/>
            <a:ext cx="3680460" cy="1188350"/>
          </a:xfrm>
          <a:prstGeom prst="roundRect">
            <a:avLst/>
          </a:prstGeom>
          <a:solidFill>
            <a:srgbClr val="7F1D1D"/>
          </a:solidFill>
          <a:ln w="12700">
            <a:solidFill>
              <a:srgbClr val="7F1D1D"/>
            </a:solidFill>
            <a:prstDash val="solid"/>
          </a:ln>
          <a:effectLst>
            <a:outerShdw blurRad="38100" dist="25400" dir="2700000" algn="bl" rotWithShape="0">
              <a:srgbClr val="000000">
                <a:alpha val="10000"/>
              </a:srgbClr>
            </a:outerShdw>
          </a:effectLst>
        </p:spPr>
        <p:txBody>
          <a:bodyPr/>
          <a:lstStyle/>
          <a:p>
            <a:endParaRPr lang="en-US"/>
          </a:p>
        </p:txBody>
      </p:sp>
      <p:sp>
        <p:nvSpPr>
          <p:cNvPr id="20" name="Text 29">
            <a:extLst>
              <a:ext uri="{FF2B5EF4-FFF2-40B4-BE49-F238E27FC236}">
                <a16:creationId xmlns:a16="http://schemas.microsoft.com/office/drawing/2014/main" id="{AAD1794D-C8CB-916E-7B0E-0E543A6A57CB}"/>
              </a:ext>
            </a:extLst>
          </p:cNvPr>
          <p:cNvSpPr/>
          <p:nvPr/>
        </p:nvSpPr>
        <p:spPr>
          <a:xfrm>
            <a:off x="1317297" y="2261968"/>
            <a:ext cx="3351276" cy="320040"/>
          </a:xfrm>
          <a:prstGeom prst="rect">
            <a:avLst/>
          </a:prstGeom>
          <a:noFill/>
          <a:ln/>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buNone/>
            </a:pPr>
            <a:r>
              <a:rPr lang="en-US" sz="1600" b="1" dirty="0">
                <a:solidFill>
                  <a:srgbClr val="FCA5A5"/>
                </a:solidFill>
                <a:latin typeface="Aptos" pitchFamily="34" charset="0"/>
                <a:ea typeface="Aptos" pitchFamily="34" charset="-122"/>
                <a:cs typeface="Aptos" pitchFamily="34" charset="-120"/>
              </a:rPr>
              <a:t>BLOCK / REMEDIATE</a:t>
            </a:r>
            <a:endParaRPr lang="en-US" sz="1600" dirty="0"/>
          </a:p>
        </p:txBody>
      </p:sp>
      <p:sp>
        <p:nvSpPr>
          <p:cNvPr id="21" name="Text 30">
            <a:extLst>
              <a:ext uri="{FF2B5EF4-FFF2-40B4-BE49-F238E27FC236}">
                <a16:creationId xmlns:a16="http://schemas.microsoft.com/office/drawing/2014/main" id="{A7921C88-326F-B9F4-97AA-58B400728B59}"/>
              </a:ext>
            </a:extLst>
          </p:cNvPr>
          <p:cNvSpPr/>
          <p:nvPr/>
        </p:nvSpPr>
        <p:spPr>
          <a:xfrm>
            <a:off x="1317297" y="2633116"/>
            <a:ext cx="3351276" cy="347472"/>
          </a:xfrm>
          <a:prstGeom prst="rect">
            <a:avLst/>
          </a:prstGeom>
          <a:noFill/>
          <a:ln/>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buNone/>
            </a:pPr>
            <a:r>
              <a:rPr lang="en-US" sz="1300" dirty="0">
                <a:solidFill>
                  <a:srgbClr val="FFFFFF"/>
                </a:solidFill>
                <a:latin typeface="Aptos" pitchFamily="34" charset="0"/>
                <a:ea typeface="Aptos" pitchFamily="34" charset="-122"/>
                <a:cs typeface="Aptos" pitchFamily="34" charset="-120"/>
              </a:rPr>
              <a:t>Few users, high risk</a:t>
            </a:r>
          </a:p>
          <a:p>
            <a:r>
              <a:rPr lang="en-US" sz="1300" dirty="0">
                <a:solidFill>
                  <a:srgbClr val="FFFFFF"/>
                </a:solidFill>
                <a:latin typeface="Aptos" pitchFamily="34" charset="0"/>
                <a:ea typeface="Aptos" pitchFamily="34" charset="-122"/>
                <a:cs typeface="Aptos" pitchFamily="34" charset="-120"/>
              </a:rPr>
              <a:t>Business risk less than security risk? Block</a:t>
            </a:r>
            <a:endParaRPr lang="en-US" sz="1300" dirty="0"/>
          </a:p>
          <a:p>
            <a:pPr marL="0" indent="0" algn="l">
              <a:buNone/>
            </a:pPr>
            <a:r>
              <a:rPr lang="en-US" sz="1300" dirty="0">
                <a:solidFill>
                  <a:srgbClr val="FFFFFF"/>
                </a:solidFill>
                <a:latin typeface="Aptos" pitchFamily="34" charset="0"/>
                <a:ea typeface="Aptos" pitchFamily="34" charset="-122"/>
                <a:cs typeface="Aptos" pitchFamily="34" charset="-120"/>
              </a:rPr>
              <a:t>→ fix leakage, train</a:t>
            </a:r>
            <a:endParaRPr lang="en-US" sz="1300" dirty="0"/>
          </a:p>
        </p:txBody>
      </p:sp>
      <p:sp>
        <p:nvSpPr>
          <p:cNvPr id="22" name="Shape 31">
            <a:extLst>
              <a:ext uri="{FF2B5EF4-FFF2-40B4-BE49-F238E27FC236}">
                <a16:creationId xmlns:a16="http://schemas.microsoft.com/office/drawing/2014/main" id="{388F0F3E-F654-1979-721C-356C40ECD676}"/>
              </a:ext>
            </a:extLst>
          </p:cNvPr>
          <p:cNvSpPr/>
          <p:nvPr/>
        </p:nvSpPr>
        <p:spPr>
          <a:xfrm>
            <a:off x="4970325" y="2168769"/>
            <a:ext cx="3680460" cy="1188350"/>
          </a:xfrm>
          <a:prstGeom prst="roundRect">
            <a:avLst/>
          </a:prstGeom>
          <a:solidFill>
            <a:srgbClr val="7C2D12"/>
          </a:solidFill>
          <a:ln w="12700">
            <a:solidFill>
              <a:srgbClr val="7C2D12"/>
            </a:solidFill>
            <a:prstDash val="solid"/>
          </a:ln>
          <a:effectLst>
            <a:outerShdw blurRad="38100" dist="25400" dir="2700000" algn="bl" rotWithShape="0">
              <a:srgbClr val="000000">
                <a:alpha val="10000"/>
              </a:srgbClr>
            </a:outerShdw>
          </a:effectLst>
        </p:spPr>
        <p:txBody>
          <a:bodyPr/>
          <a:lstStyle/>
          <a:p>
            <a:endParaRPr lang="en-US"/>
          </a:p>
        </p:txBody>
      </p:sp>
      <p:sp>
        <p:nvSpPr>
          <p:cNvPr id="23" name="Text 32">
            <a:extLst>
              <a:ext uri="{FF2B5EF4-FFF2-40B4-BE49-F238E27FC236}">
                <a16:creationId xmlns:a16="http://schemas.microsoft.com/office/drawing/2014/main" id="{3B83123A-6DA5-874D-A992-1EC90019888B}"/>
              </a:ext>
            </a:extLst>
          </p:cNvPr>
          <p:cNvSpPr/>
          <p:nvPr/>
        </p:nvSpPr>
        <p:spPr>
          <a:xfrm>
            <a:off x="5134917" y="2294543"/>
            <a:ext cx="3351276" cy="320040"/>
          </a:xfrm>
          <a:prstGeom prst="rect">
            <a:avLst/>
          </a:prstGeom>
          <a:noFill/>
          <a:ln/>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buNone/>
            </a:pPr>
            <a:r>
              <a:rPr lang="en-US" sz="1600" b="1" dirty="0">
                <a:solidFill>
                  <a:srgbClr val="FDBA74"/>
                </a:solidFill>
                <a:latin typeface="Aptos" pitchFamily="34" charset="0"/>
                <a:ea typeface="Aptos" pitchFamily="34" charset="-122"/>
                <a:cs typeface="Aptos" pitchFamily="34" charset="-120"/>
              </a:rPr>
              <a:t>BLOCK / CONTAIN + TRANSITION</a:t>
            </a:r>
            <a:endParaRPr lang="en-US" sz="1600" dirty="0"/>
          </a:p>
        </p:txBody>
      </p:sp>
      <p:sp>
        <p:nvSpPr>
          <p:cNvPr id="24" name="Text 33">
            <a:extLst>
              <a:ext uri="{FF2B5EF4-FFF2-40B4-BE49-F238E27FC236}">
                <a16:creationId xmlns:a16="http://schemas.microsoft.com/office/drawing/2014/main" id="{219D19B9-D75A-F6BD-798E-EAE1AD7879FF}"/>
              </a:ext>
            </a:extLst>
          </p:cNvPr>
          <p:cNvSpPr/>
          <p:nvPr/>
        </p:nvSpPr>
        <p:spPr>
          <a:xfrm>
            <a:off x="5134917" y="2623727"/>
            <a:ext cx="3351276" cy="523080"/>
          </a:xfrm>
          <a:prstGeom prst="rect">
            <a:avLst/>
          </a:prstGeom>
          <a:noFill/>
          <a:ln/>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00" dirty="0">
                <a:solidFill>
                  <a:srgbClr val="FFFFFF"/>
                </a:solidFill>
                <a:latin typeface="Aptos" pitchFamily="34" charset="0"/>
                <a:ea typeface="Aptos" pitchFamily="34" charset="-122"/>
                <a:cs typeface="Aptos" pitchFamily="34" charset="-120"/>
              </a:rPr>
              <a:t>Many users, high risk</a:t>
            </a:r>
          </a:p>
          <a:p>
            <a:pPr marL="0" indent="0" algn="l">
              <a:buNone/>
            </a:pPr>
            <a:r>
              <a:rPr lang="en-US" sz="1300" dirty="0">
                <a:solidFill>
                  <a:srgbClr val="FFFFFF"/>
                </a:solidFill>
                <a:latin typeface="Aptos" pitchFamily="34" charset="0"/>
                <a:ea typeface="Aptos" pitchFamily="34" charset="-122"/>
                <a:cs typeface="Aptos" pitchFamily="34" charset="-120"/>
              </a:rPr>
              <a:t>Business risk less than security risk? Block</a:t>
            </a:r>
          </a:p>
          <a:p>
            <a:pPr marL="0" indent="0" algn="l">
              <a:buNone/>
            </a:pPr>
            <a:r>
              <a:rPr lang="en-US" sz="1300" dirty="0">
                <a:solidFill>
                  <a:srgbClr val="FFFFFF"/>
                </a:solidFill>
                <a:latin typeface="Aptos" pitchFamily="34" charset="0"/>
                <a:ea typeface="Aptos" pitchFamily="34" charset="-122"/>
                <a:cs typeface="Aptos" pitchFamily="34" charset="-120"/>
              </a:rPr>
              <a:t>→ contain + move to sanctioned tool</a:t>
            </a:r>
            <a:endParaRPr lang="en-US" sz="1300" dirty="0"/>
          </a:p>
        </p:txBody>
      </p:sp>
      <p:sp>
        <p:nvSpPr>
          <p:cNvPr id="25" name="Shape 34">
            <a:extLst>
              <a:ext uri="{FF2B5EF4-FFF2-40B4-BE49-F238E27FC236}">
                <a16:creationId xmlns:a16="http://schemas.microsoft.com/office/drawing/2014/main" id="{F4F7393D-D643-7374-3B50-3240AD8A067B}"/>
              </a:ext>
            </a:extLst>
          </p:cNvPr>
          <p:cNvSpPr/>
          <p:nvPr/>
        </p:nvSpPr>
        <p:spPr>
          <a:xfrm>
            <a:off x="1152705" y="3494279"/>
            <a:ext cx="3680460" cy="1188350"/>
          </a:xfrm>
          <a:prstGeom prst="roundRect">
            <a:avLst/>
          </a:prstGeom>
          <a:solidFill>
            <a:srgbClr val="1F2937"/>
          </a:solidFill>
          <a:ln w="12700">
            <a:solidFill>
              <a:srgbClr val="1F2937"/>
            </a:solidFill>
            <a:prstDash val="solid"/>
          </a:ln>
          <a:effectLst>
            <a:outerShdw blurRad="38100" dist="25400" dir="2700000" algn="bl" rotWithShape="0">
              <a:srgbClr val="000000">
                <a:alpha val="10000"/>
              </a:srgbClr>
            </a:outerShdw>
          </a:effectLst>
        </p:spPr>
        <p:txBody>
          <a:bodyPr/>
          <a:lstStyle/>
          <a:p>
            <a:endParaRPr lang="en-US"/>
          </a:p>
        </p:txBody>
      </p:sp>
      <p:sp>
        <p:nvSpPr>
          <p:cNvPr id="26" name="Text 35">
            <a:extLst>
              <a:ext uri="{FF2B5EF4-FFF2-40B4-BE49-F238E27FC236}">
                <a16:creationId xmlns:a16="http://schemas.microsoft.com/office/drawing/2014/main" id="{B577BF74-A7C8-10EC-EBAC-4A41C70DB678}"/>
              </a:ext>
            </a:extLst>
          </p:cNvPr>
          <p:cNvSpPr/>
          <p:nvPr/>
        </p:nvSpPr>
        <p:spPr>
          <a:xfrm>
            <a:off x="1317297" y="3604007"/>
            <a:ext cx="3351276" cy="320040"/>
          </a:xfrm>
          <a:prstGeom prst="rect">
            <a:avLst/>
          </a:prstGeom>
          <a:noFill/>
          <a:ln/>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buNone/>
            </a:pPr>
            <a:r>
              <a:rPr lang="en-US" sz="1600" b="1" dirty="0">
                <a:solidFill>
                  <a:srgbClr val="67E8F9"/>
                </a:solidFill>
                <a:latin typeface="Aptos" pitchFamily="34" charset="0"/>
                <a:ea typeface="Aptos" pitchFamily="34" charset="-122"/>
                <a:cs typeface="Aptos" pitchFamily="34" charset="-120"/>
              </a:rPr>
              <a:t>MONITOR</a:t>
            </a:r>
            <a:endParaRPr lang="en-US" sz="1600" dirty="0"/>
          </a:p>
        </p:txBody>
      </p:sp>
      <p:sp>
        <p:nvSpPr>
          <p:cNvPr id="27" name="Text 36">
            <a:extLst>
              <a:ext uri="{FF2B5EF4-FFF2-40B4-BE49-F238E27FC236}">
                <a16:creationId xmlns:a16="http://schemas.microsoft.com/office/drawing/2014/main" id="{270B5F46-41D2-748E-4C87-C21A14FAC429}"/>
              </a:ext>
            </a:extLst>
          </p:cNvPr>
          <p:cNvSpPr/>
          <p:nvPr/>
        </p:nvSpPr>
        <p:spPr>
          <a:xfrm>
            <a:off x="1317297" y="3933191"/>
            <a:ext cx="3351276" cy="347472"/>
          </a:xfrm>
          <a:prstGeom prst="rect">
            <a:avLst/>
          </a:prstGeom>
          <a:noFill/>
          <a:ln/>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buNone/>
            </a:pPr>
            <a:r>
              <a:rPr lang="en-US" sz="1300" dirty="0">
                <a:solidFill>
                  <a:srgbClr val="E5E7EB"/>
                </a:solidFill>
                <a:latin typeface="Aptos" pitchFamily="34" charset="0"/>
                <a:ea typeface="Aptos" pitchFamily="34" charset="-122"/>
                <a:cs typeface="Aptos" pitchFamily="34" charset="-120"/>
              </a:rPr>
              <a:t>Low risk, low adoption</a:t>
            </a:r>
            <a:endParaRPr lang="en-US" sz="1300" dirty="0"/>
          </a:p>
          <a:p>
            <a:pPr marL="0" indent="0" algn="l">
              <a:buNone/>
            </a:pPr>
            <a:r>
              <a:rPr lang="en-US" sz="1300" dirty="0">
                <a:solidFill>
                  <a:srgbClr val="E5E7EB"/>
                </a:solidFill>
                <a:latin typeface="Aptos" pitchFamily="34" charset="0"/>
                <a:ea typeface="Aptos" pitchFamily="34" charset="-122"/>
                <a:cs typeface="Aptos" pitchFamily="34" charset="-120"/>
              </a:rPr>
              <a:t>Data/System Owner + Review Cadance</a:t>
            </a:r>
            <a:endParaRPr lang="en-US" sz="1300" dirty="0"/>
          </a:p>
        </p:txBody>
      </p:sp>
      <p:sp>
        <p:nvSpPr>
          <p:cNvPr id="28" name="Shape 37">
            <a:extLst>
              <a:ext uri="{FF2B5EF4-FFF2-40B4-BE49-F238E27FC236}">
                <a16:creationId xmlns:a16="http://schemas.microsoft.com/office/drawing/2014/main" id="{5CF2C434-56C1-409E-69C0-22211C6E01F2}"/>
              </a:ext>
            </a:extLst>
          </p:cNvPr>
          <p:cNvSpPr/>
          <p:nvPr/>
        </p:nvSpPr>
        <p:spPr>
          <a:xfrm>
            <a:off x="4970325" y="3494279"/>
            <a:ext cx="3680460" cy="1188350"/>
          </a:xfrm>
          <a:prstGeom prst="roundRect">
            <a:avLst/>
          </a:prstGeom>
          <a:solidFill>
            <a:srgbClr val="064E3B"/>
          </a:solidFill>
          <a:ln w="12700">
            <a:solidFill>
              <a:srgbClr val="064E3B"/>
            </a:solidFill>
            <a:prstDash val="solid"/>
          </a:ln>
          <a:effectLst>
            <a:outerShdw blurRad="38100" dist="25400" dir="2700000" algn="bl" rotWithShape="0">
              <a:srgbClr val="000000">
                <a:alpha val="10000"/>
              </a:srgbClr>
            </a:outerShdw>
          </a:effectLst>
        </p:spPr>
        <p:txBody>
          <a:bodyPr/>
          <a:lstStyle/>
          <a:p>
            <a:endParaRPr lang="en-US"/>
          </a:p>
        </p:txBody>
      </p:sp>
      <p:sp>
        <p:nvSpPr>
          <p:cNvPr id="29" name="Text 38">
            <a:extLst>
              <a:ext uri="{FF2B5EF4-FFF2-40B4-BE49-F238E27FC236}">
                <a16:creationId xmlns:a16="http://schemas.microsoft.com/office/drawing/2014/main" id="{5500C2D4-2667-7F34-5F2B-CBD9EEFA8D9B}"/>
              </a:ext>
            </a:extLst>
          </p:cNvPr>
          <p:cNvSpPr/>
          <p:nvPr/>
        </p:nvSpPr>
        <p:spPr>
          <a:xfrm>
            <a:off x="5134917" y="3604007"/>
            <a:ext cx="3351276" cy="320040"/>
          </a:xfrm>
          <a:prstGeom prst="rect">
            <a:avLst/>
          </a:prstGeom>
          <a:noFill/>
          <a:ln/>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buNone/>
            </a:pPr>
            <a:r>
              <a:rPr lang="en-US" sz="1600" b="1" dirty="0">
                <a:solidFill>
                  <a:srgbClr val="6EE7B7"/>
                </a:solidFill>
                <a:latin typeface="Aptos" pitchFamily="34" charset="0"/>
                <a:ea typeface="Aptos" pitchFamily="34" charset="-122"/>
                <a:cs typeface="Aptos" pitchFamily="34" charset="-120"/>
              </a:rPr>
              <a:t>GUARDRAIL</a:t>
            </a:r>
            <a:endParaRPr lang="en-US" sz="1600" dirty="0"/>
          </a:p>
        </p:txBody>
      </p:sp>
      <p:sp>
        <p:nvSpPr>
          <p:cNvPr id="30" name="Text 39">
            <a:extLst>
              <a:ext uri="{FF2B5EF4-FFF2-40B4-BE49-F238E27FC236}">
                <a16:creationId xmlns:a16="http://schemas.microsoft.com/office/drawing/2014/main" id="{A26E3E9A-8478-FCC1-8DCA-642A29EB916F}"/>
              </a:ext>
            </a:extLst>
          </p:cNvPr>
          <p:cNvSpPr/>
          <p:nvPr/>
        </p:nvSpPr>
        <p:spPr>
          <a:xfrm>
            <a:off x="5134917" y="3933191"/>
            <a:ext cx="3351276" cy="347472"/>
          </a:xfrm>
          <a:prstGeom prst="rect">
            <a:avLst/>
          </a:prstGeom>
          <a:noFill/>
          <a:ln/>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buNone/>
            </a:pPr>
            <a:r>
              <a:rPr lang="en-US" sz="1300" dirty="0">
                <a:solidFill>
                  <a:srgbClr val="ECFDF5"/>
                </a:solidFill>
                <a:latin typeface="Aptos" pitchFamily="34" charset="0"/>
                <a:ea typeface="Aptos" pitchFamily="34" charset="-122"/>
                <a:cs typeface="Aptos" pitchFamily="34" charset="-120"/>
              </a:rPr>
              <a:t>Low risk, high adoption</a:t>
            </a:r>
            <a:endParaRPr lang="en-US" sz="1300" dirty="0"/>
          </a:p>
          <a:p>
            <a:pPr marL="0" indent="0" algn="l">
              <a:buNone/>
            </a:pPr>
            <a:r>
              <a:rPr lang="en-US" sz="1300" dirty="0">
                <a:solidFill>
                  <a:srgbClr val="ECFDF5"/>
                </a:solidFill>
                <a:latin typeface="Aptos" pitchFamily="34" charset="0"/>
                <a:ea typeface="Aptos" pitchFamily="34" charset="-122"/>
                <a:cs typeface="Aptos" pitchFamily="34" charset="-120"/>
              </a:rPr>
              <a:t>→ SSO, logging, DLP, templates</a:t>
            </a:r>
            <a:endParaRPr lang="en-US" sz="1300" dirty="0"/>
          </a:p>
        </p:txBody>
      </p:sp>
      <p:sp>
        <p:nvSpPr>
          <p:cNvPr id="31" name="TextBox 30">
            <a:extLst>
              <a:ext uri="{FF2B5EF4-FFF2-40B4-BE49-F238E27FC236}">
                <a16:creationId xmlns:a16="http://schemas.microsoft.com/office/drawing/2014/main" id="{7F8D255C-F4FA-2ECE-6ABD-2A390350B43C}"/>
              </a:ext>
            </a:extLst>
          </p:cNvPr>
          <p:cNvSpPr txBox="1"/>
          <p:nvPr/>
        </p:nvSpPr>
        <p:spPr>
          <a:xfrm>
            <a:off x="978754" y="1060010"/>
            <a:ext cx="5353263" cy="663403"/>
          </a:xfrm>
          <a:prstGeom prst="rect">
            <a:avLst/>
          </a:prstGeom>
        </p:spPr>
        <p:txBody>
          <a:bodyPr vert="horz" lIns="91440" tIns="45720" rIns="91440" bIns="45720" rtlCol="0">
            <a:normAutofit/>
          </a:bodyPr>
          <a:lstStyle/>
          <a:p>
            <a:pPr algn="r">
              <a:lnSpc>
                <a:spcPct val="90000"/>
              </a:lnSpc>
              <a:spcBef>
                <a:spcPts val="1000"/>
              </a:spcBef>
            </a:pPr>
            <a:r>
              <a:rPr lang="en-US" sz="2000" dirty="0"/>
              <a:t>Evaluate: Adoption Scale and Risk Category</a:t>
            </a:r>
          </a:p>
        </p:txBody>
      </p:sp>
      <p:sp>
        <p:nvSpPr>
          <p:cNvPr id="32" name="Text 26">
            <a:extLst>
              <a:ext uri="{FF2B5EF4-FFF2-40B4-BE49-F238E27FC236}">
                <a16:creationId xmlns:a16="http://schemas.microsoft.com/office/drawing/2014/main" id="{A67F4B7C-0EF3-F479-E726-333CA0A50F78}"/>
              </a:ext>
            </a:extLst>
          </p:cNvPr>
          <p:cNvSpPr/>
          <p:nvPr/>
        </p:nvSpPr>
        <p:spPr>
          <a:xfrm>
            <a:off x="310223" y="3756154"/>
            <a:ext cx="842482" cy="457200"/>
          </a:xfrm>
          <a:prstGeom prst="rect">
            <a:avLst/>
          </a:prstGeom>
          <a:noFill/>
          <a:ln/>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2000" dirty="0">
                <a:solidFill>
                  <a:srgbClr val="6B7280"/>
                </a:solidFill>
                <a:ea typeface="Aptos" pitchFamily="34" charset="-122"/>
                <a:cs typeface="Aptos" pitchFamily="34" charset="-120"/>
              </a:rPr>
              <a:t>Low</a:t>
            </a:r>
            <a:endParaRPr lang="en-US" sz="2000" dirty="0"/>
          </a:p>
          <a:p>
            <a:pPr marL="0" indent="0" algn="ctr">
              <a:buNone/>
            </a:pPr>
            <a:r>
              <a:rPr lang="en-US" sz="2000" dirty="0">
                <a:solidFill>
                  <a:srgbClr val="6B7280"/>
                </a:solidFill>
                <a:ea typeface="Aptos" pitchFamily="34" charset="-122"/>
                <a:cs typeface="Aptos" pitchFamily="34" charset="-120"/>
              </a:rPr>
              <a:t>risk</a:t>
            </a:r>
            <a:endParaRPr lang="en-US" sz="2000" dirty="0"/>
          </a:p>
        </p:txBody>
      </p:sp>
    </p:spTree>
    <p:extLst>
      <p:ext uri="{BB962C8B-B14F-4D97-AF65-F5344CB8AC3E}">
        <p14:creationId xmlns:p14="http://schemas.microsoft.com/office/powerpoint/2010/main" val="230969983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F1AA49A-05A9-73E7-1066-63E86E683CD8}"/>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64F259EB-F0D2-5E05-A7B6-C5E000D24447}"/>
              </a:ext>
            </a:extLst>
          </p:cNvPr>
          <p:cNvSpPr/>
          <p:nvPr/>
        </p:nvSpPr>
        <p:spPr>
          <a:xfrm>
            <a:off x="445225" y="285580"/>
            <a:ext cx="8183880" cy="480061"/>
          </a:xfrm>
          <a:prstGeom prst="rect">
            <a:avLst/>
          </a:prstGeom>
        </p:spPr>
        <p:txBody>
          <a:bodyPr vert="horz" lIns="91440" tIns="45720" rIns="91440" bIns="45720" rtlCol="0" anchor="ctr">
            <a:noAutofit/>
          </a:bodyPr>
          <a:lstStyle/>
          <a:p>
            <a:pPr algn="ctr">
              <a:lnSpc>
                <a:spcPct val="90000"/>
              </a:lnSpc>
              <a:spcBef>
                <a:spcPct val="0"/>
              </a:spcBef>
              <a:spcAft>
                <a:spcPts val="600"/>
              </a:spcAft>
            </a:pPr>
            <a:r>
              <a:rPr lang="en-US" sz="4800" b="1"/>
              <a:t>Start the Conversation</a:t>
            </a:r>
            <a:endParaRPr lang="en-US" sz="4800"/>
          </a:p>
        </p:txBody>
      </p:sp>
      <p:graphicFrame>
        <p:nvGraphicFramePr>
          <p:cNvPr id="3" name="Table 2">
            <a:extLst>
              <a:ext uri="{FF2B5EF4-FFF2-40B4-BE49-F238E27FC236}">
                <a16:creationId xmlns:a16="http://schemas.microsoft.com/office/drawing/2014/main" id="{804EAF92-EB39-C749-FE59-45FE70304921}"/>
              </a:ext>
            </a:extLst>
          </p:cNvPr>
          <p:cNvGraphicFramePr>
            <a:graphicFrameLocks noGrp="1"/>
          </p:cNvGraphicFramePr>
          <p:nvPr/>
        </p:nvGraphicFramePr>
        <p:xfrm>
          <a:off x="1456803" y="919438"/>
          <a:ext cx="7034360" cy="2282784"/>
        </p:xfrm>
        <a:graphic>
          <a:graphicData uri="http://schemas.openxmlformats.org/drawingml/2006/table">
            <a:tbl>
              <a:tblPr/>
              <a:tblGrid>
                <a:gridCol w="3517180">
                  <a:extLst>
                    <a:ext uri="{9D8B030D-6E8A-4147-A177-3AD203B41FA5}">
                      <a16:colId xmlns:a16="http://schemas.microsoft.com/office/drawing/2014/main" val="1626397576"/>
                    </a:ext>
                  </a:extLst>
                </a:gridCol>
                <a:gridCol w="3517180">
                  <a:extLst>
                    <a:ext uri="{9D8B030D-6E8A-4147-A177-3AD203B41FA5}">
                      <a16:colId xmlns:a16="http://schemas.microsoft.com/office/drawing/2014/main" val="1127391023"/>
                    </a:ext>
                  </a:extLst>
                </a:gridCol>
              </a:tblGrid>
              <a:tr h="326231">
                <a:tc>
                  <a:txBody>
                    <a:bodyPr/>
                    <a:lstStyle/>
                    <a:p>
                      <a:pPr>
                        <a:buNone/>
                      </a:pPr>
                      <a:r>
                        <a:rPr lang="en-US" sz="1600" b="1">
                          <a:solidFill>
                            <a:schemeClr val="accent6"/>
                          </a:solidFill>
                        </a:rPr>
                        <a:t>Do This</a:t>
                      </a:r>
                      <a:endParaRPr lang="en-US" sz="1600">
                        <a:solidFill>
                          <a:schemeClr val="accent6"/>
                        </a:solidFill>
                      </a:endParaRPr>
                    </a:p>
                  </a:txBody>
                  <a:tcPr marL="81558" marR="81558" marT="40779" marB="40779" anchor="ctr">
                    <a:lnL>
                      <a:noFill/>
                    </a:lnL>
                    <a:lnR>
                      <a:noFill/>
                    </a:lnR>
                    <a:lnT>
                      <a:noFill/>
                    </a:lnT>
                    <a:lnB>
                      <a:noFill/>
                    </a:lnB>
                    <a:noFill/>
                  </a:tcPr>
                </a:tc>
                <a:tc>
                  <a:txBody>
                    <a:bodyPr/>
                    <a:lstStyle/>
                    <a:p>
                      <a:pPr>
                        <a:buNone/>
                      </a:pPr>
                      <a:r>
                        <a:rPr lang="en-US" sz="1600" b="1">
                          <a:solidFill>
                            <a:srgbClr val="C00000"/>
                          </a:solidFill>
                        </a:rPr>
                        <a:t>Not This</a:t>
                      </a:r>
                      <a:endParaRPr lang="en-US" sz="1600">
                        <a:solidFill>
                          <a:srgbClr val="C00000"/>
                        </a:solidFill>
                      </a:endParaRPr>
                    </a:p>
                  </a:txBody>
                  <a:tcPr marL="81558" marR="81558" marT="40779" marB="40779" anchor="ctr">
                    <a:lnL>
                      <a:noFill/>
                    </a:lnL>
                    <a:lnR>
                      <a:noFill/>
                    </a:lnR>
                    <a:lnT>
                      <a:noFill/>
                    </a:lnT>
                    <a:lnB>
                      <a:noFill/>
                    </a:lnB>
                    <a:noFill/>
                  </a:tcPr>
                </a:tc>
                <a:extLst>
                  <a:ext uri="{0D108BD9-81ED-4DB2-BD59-A6C34878D82A}">
                    <a16:rowId xmlns:a16="http://schemas.microsoft.com/office/drawing/2014/main" val="3246574574"/>
                  </a:ext>
                </a:extLst>
              </a:tr>
              <a:tr h="326231">
                <a:tc>
                  <a:txBody>
                    <a:bodyPr/>
                    <a:lstStyle/>
                    <a:p>
                      <a:pPr>
                        <a:buNone/>
                      </a:pPr>
                      <a:r>
                        <a:rPr lang="en-US" sz="1600">
                          <a:solidFill>
                            <a:schemeClr val="accent6"/>
                          </a:solidFill>
                        </a:rPr>
                        <a:t>Lead with curiosity and intent</a:t>
                      </a:r>
                    </a:p>
                  </a:txBody>
                  <a:tcPr marL="81558" marR="81558" marT="40779" marB="40779" anchor="ctr">
                    <a:lnL>
                      <a:noFill/>
                    </a:lnL>
                    <a:lnR>
                      <a:noFill/>
                    </a:lnR>
                    <a:lnT>
                      <a:noFill/>
                    </a:lnT>
                    <a:lnB>
                      <a:noFill/>
                    </a:lnB>
                    <a:noFill/>
                  </a:tcPr>
                </a:tc>
                <a:tc>
                  <a:txBody>
                    <a:bodyPr/>
                    <a:lstStyle/>
                    <a:p>
                      <a:pPr>
                        <a:buNone/>
                      </a:pPr>
                      <a:r>
                        <a:rPr lang="en-US" sz="1600">
                          <a:solidFill>
                            <a:srgbClr val="C00000"/>
                          </a:solidFill>
                        </a:rPr>
                        <a:t>Lead with detection or policy</a:t>
                      </a:r>
                    </a:p>
                  </a:txBody>
                  <a:tcPr marL="81558" marR="81558" marT="40779" marB="40779" anchor="ctr">
                    <a:lnL>
                      <a:noFill/>
                    </a:lnL>
                    <a:lnR>
                      <a:noFill/>
                    </a:lnR>
                    <a:lnT>
                      <a:noFill/>
                    </a:lnT>
                    <a:lnB>
                      <a:noFill/>
                    </a:lnB>
                    <a:noFill/>
                  </a:tcPr>
                </a:tc>
                <a:extLst>
                  <a:ext uri="{0D108BD9-81ED-4DB2-BD59-A6C34878D82A}">
                    <a16:rowId xmlns:a16="http://schemas.microsoft.com/office/drawing/2014/main" val="524841908"/>
                  </a:ext>
                </a:extLst>
              </a:tr>
              <a:tr h="326231">
                <a:tc>
                  <a:txBody>
                    <a:bodyPr/>
                    <a:lstStyle/>
                    <a:p>
                      <a:pPr>
                        <a:buNone/>
                      </a:pPr>
                      <a:r>
                        <a:rPr lang="en-US" sz="1600">
                          <a:solidFill>
                            <a:schemeClr val="accent6"/>
                          </a:solidFill>
                        </a:rPr>
                        <a:t>Validate productivity gains</a:t>
                      </a:r>
                    </a:p>
                  </a:txBody>
                  <a:tcPr marL="81558" marR="81558" marT="40779" marB="40779" anchor="ctr">
                    <a:lnL>
                      <a:noFill/>
                    </a:lnL>
                    <a:lnR>
                      <a:noFill/>
                    </a:lnR>
                    <a:lnT>
                      <a:noFill/>
                    </a:lnT>
                    <a:lnB>
                      <a:noFill/>
                    </a:lnB>
                    <a:noFill/>
                  </a:tcPr>
                </a:tc>
                <a:tc>
                  <a:txBody>
                    <a:bodyPr/>
                    <a:lstStyle/>
                    <a:p>
                      <a:pPr>
                        <a:buNone/>
                      </a:pPr>
                      <a:r>
                        <a:rPr lang="en-US" sz="1600">
                          <a:solidFill>
                            <a:srgbClr val="C00000"/>
                          </a:solidFill>
                        </a:rPr>
                        <a:t>Frame AI as a problem</a:t>
                      </a:r>
                    </a:p>
                  </a:txBody>
                  <a:tcPr marL="81558" marR="81558" marT="40779" marB="40779" anchor="ctr">
                    <a:lnL>
                      <a:noFill/>
                    </a:lnL>
                    <a:lnR>
                      <a:noFill/>
                    </a:lnR>
                    <a:lnT>
                      <a:noFill/>
                    </a:lnT>
                    <a:lnB>
                      <a:noFill/>
                    </a:lnB>
                    <a:noFill/>
                  </a:tcPr>
                </a:tc>
                <a:extLst>
                  <a:ext uri="{0D108BD9-81ED-4DB2-BD59-A6C34878D82A}">
                    <a16:rowId xmlns:a16="http://schemas.microsoft.com/office/drawing/2014/main" val="302871301"/>
                  </a:ext>
                </a:extLst>
              </a:tr>
              <a:tr h="326231">
                <a:tc>
                  <a:txBody>
                    <a:bodyPr/>
                    <a:lstStyle/>
                    <a:p>
                      <a:pPr>
                        <a:buNone/>
                      </a:pPr>
                      <a:r>
                        <a:rPr lang="en-US" sz="1600">
                          <a:solidFill>
                            <a:schemeClr val="accent6"/>
                          </a:solidFill>
                        </a:rPr>
                        <a:t>Separate use from risk</a:t>
                      </a:r>
                    </a:p>
                  </a:txBody>
                  <a:tcPr marL="81558" marR="81558" marT="40779" marB="40779" anchor="ctr">
                    <a:lnL>
                      <a:noFill/>
                    </a:lnL>
                    <a:lnR>
                      <a:noFill/>
                    </a:lnR>
                    <a:lnT>
                      <a:noFill/>
                    </a:lnT>
                    <a:lnB>
                      <a:noFill/>
                    </a:lnB>
                    <a:noFill/>
                  </a:tcPr>
                </a:tc>
                <a:tc>
                  <a:txBody>
                    <a:bodyPr/>
                    <a:lstStyle/>
                    <a:p>
                      <a:pPr>
                        <a:buNone/>
                      </a:pPr>
                      <a:r>
                        <a:rPr lang="en-US" sz="1600">
                          <a:solidFill>
                            <a:srgbClr val="C00000"/>
                          </a:solidFill>
                        </a:rPr>
                        <a:t>Treat use as misconduct</a:t>
                      </a:r>
                    </a:p>
                  </a:txBody>
                  <a:tcPr marL="81558" marR="81558" marT="40779" marB="40779" anchor="ctr">
                    <a:lnL>
                      <a:noFill/>
                    </a:lnL>
                    <a:lnR>
                      <a:noFill/>
                    </a:lnR>
                    <a:lnT>
                      <a:noFill/>
                    </a:lnT>
                    <a:lnB>
                      <a:noFill/>
                    </a:lnB>
                    <a:noFill/>
                  </a:tcPr>
                </a:tc>
                <a:extLst>
                  <a:ext uri="{0D108BD9-81ED-4DB2-BD59-A6C34878D82A}">
                    <a16:rowId xmlns:a16="http://schemas.microsoft.com/office/drawing/2014/main" val="4124521454"/>
                  </a:ext>
                </a:extLst>
              </a:tr>
              <a:tr h="326231">
                <a:tc>
                  <a:txBody>
                    <a:bodyPr/>
                    <a:lstStyle/>
                    <a:p>
                      <a:pPr>
                        <a:buNone/>
                      </a:pPr>
                      <a:r>
                        <a:rPr lang="en-US" sz="1600">
                          <a:solidFill>
                            <a:schemeClr val="accent6"/>
                          </a:solidFill>
                        </a:rPr>
                        <a:t>Make disclosure safe</a:t>
                      </a:r>
                    </a:p>
                  </a:txBody>
                  <a:tcPr marL="81558" marR="81558" marT="40779" marB="40779" anchor="ctr">
                    <a:lnL>
                      <a:noFill/>
                    </a:lnL>
                    <a:lnR>
                      <a:noFill/>
                    </a:lnR>
                    <a:lnT>
                      <a:noFill/>
                    </a:lnT>
                    <a:lnB>
                      <a:noFill/>
                    </a:lnB>
                    <a:noFill/>
                  </a:tcPr>
                </a:tc>
                <a:tc>
                  <a:txBody>
                    <a:bodyPr/>
                    <a:lstStyle/>
                    <a:p>
                      <a:pPr>
                        <a:buNone/>
                      </a:pPr>
                      <a:r>
                        <a:rPr lang="en-US" sz="1600">
                          <a:solidFill>
                            <a:srgbClr val="C00000"/>
                          </a:solidFill>
                        </a:rPr>
                        <a:t>Imply punishment or review</a:t>
                      </a:r>
                    </a:p>
                  </a:txBody>
                  <a:tcPr marL="81558" marR="81558" marT="40779" marB="40779" anchor="ctr">
                    <a:lnL>
                      <a:noFill/>
                    </a:lnL>
                    <a:lnR>
                      <a:noFill/>
                    </a:lnR>
                    <a:lnT>
                      <a:noFill/>
                    </a:lnT>
                    <a:lnB>
                      <a:noFill/>
                    </a:lnB>
                    <a:noFill/>
                  </a:tcPr>
                </a:tc>
                <a:extLst>
                  <a:ext uri="{0D108BD9-81ED-4DB2-BD59-A6C34878D82A}">
                    <a16:rowId xmlns:a16="http://schemas.microsoft.com/office/drawing/2014/main" val="246989201"/>
                  </a:ext>
                </a:extLst>
              </a:tr>
              <a:tr h="326231">
                <a:tc>
                  <a:txBody>
                    <a:bodyPr/>
                    <a:lstStyle/>
                    <a:p>
                      <a:pPr>
                        <a:buNone/>
                      </a:pPr>
                      <a:r>
                        <a:rPr lang="en-US" sz="1600">
                          <a:solidFill>
                            <a:schemeClr val="accent6"/>
                          </a:solidFill>
                        </a:rPr>
                        <a:t>Protect users and leadership</a:t>
                      </a:r>
                    </a:p>
                  </a:txBody>
                  <a:tcPr marL="81558" marR="81558" marT="40779" marB="40779" anchor="ctr">
                    <a:lnL>
                      <a:noFill/>
                    </a:lnL>
                    <a:lnR>
                      <a:noFill/>
                    </a:lnR>
                    <a:lnT>
                      <a:noFill/>
                    </a:lnT>
                    <a:lnB>
                      <a:noFill/>
                    </a:lnB>
                    <a:noFill/>
                  </a:tcPr>
                </a:tc>
                <a:tc>
                  <a:txBody>
                    <a:bodyPr/>
                    <a:lstStyle/>
                    <a:p>
                      <a:pPr>
                        <a:buNone/>
                      </a:pPr>
                      <a:r>
                        <a:rPr lang="en-US" sz="1600">
                          <a:solidFill>
                            <a:srgbClr val="C00000"/>
                          </a:solidFill>
                        </a:rPr>
                        <a:t>Enforce publicly</a:t>
                      </a:r>
                    </a:p>
                  </a:txBody>
                  <a:tcPr marL="81558" marR="81558" marT="40779" marB="40779" anchor="ctr">
                    <a:lnL>
                      <a:noFill/>
                    </a:lnL>
                    <a:lnR>
                      <a:noFill/>
                    </a:lnR>
                    <a:lnT>
                      <a:noFill/>
                    </a:lnT>
                    <a:lnB>
                      <a:noFill/>
                    </a:lnB>
                    <a:noFill/>
                  </a:tcPr>
                </a:tc>
                <a:extLst>
                  <a:ext uri="{0D108BD9-81ED-4DB2-BD59-A6C34878D82A}">
                    <a16:rowId xmlns:a16="http://schemas.microsoft.com/office/drawing/2014/main" val="2245133772"/>
                  </a:ext>
                </a:extLst>
              </a:tr>
              <a:tr h="0">
                <a:tc>
                  <a:txBody>
                    <a:bodyPr/>
                    <a:lstStyle/>
                    <a:p>
                      <a:pPr>
                        <a:buNone/>
                      </a:pPr>
                      <a:r>
                        <a:rPr lang="en-US" sz="1600">
                          <a:solidFill>
                            <a:schemeClr val="accent6"/>
                          </a:solidFill>
                        </a:rPr>
                        <a:t>Keep the door open to ask</a:t>
                      </a:r>
                    </a:p>
                  </a:txBody>
                  <a:tcPr marL="81558" marR="81558" marT="40779" marB="40779" anchor="ctr">
                    <a:lnL>
                      <a:noFill/>
                    </a:lnL>
                    <a:lnR>
                      <a:noFill/>
                    </a:lnR>
                    <a:lnT>
                      <a:noFill/>
                    </a:lnT>
                    <a:lnB>
                      <a:noFill/>
                    </a:lnB>
                    <a:noFill/>
                  </a:tcPr>
                </a:tc>
                <a:tc>
                  <a:txBody>
                    <a:bodyPr/>
                    <a:lstStyle/>
                    <a:p>
                      <a:pPr>
                        <a:buNone/>
                      </a:pPr>
                      <a:r>
                        <a:rPr lang="en-US" sz="1600" dirty="0">
                          <a:solidFill>
                            <a:srgbClr val="C00000"/>
                          </a:solidFill>
                        </a:rPr>
                        <a:t>Push people underground</a:t>
                      </a:r>
                    </a:p>
                  </a:txBody>
                  <a:tcPr marL="81558" marR="81558" marT="40779" marB="40779" anchor="ctr">
                    <a:lnL>
                      <a:noFill/>
                    </a:lnL>
                    <a:lnR>
                      <a:noFill/>
                    </a:lnR>
                    <a:lnT>
                      <a:noFill/>
                    </a:lnT>
                    <a:lnB>
                      <a:noFill/>
                    </a:lnB>
                    <a:noFill/>
                  </a:tcPr>
                </a:tc>
                <a:extLst>
                  <a:ext uri="{0D108BD9-81ED-4DB2-BD59-A6C34878D82A}">
                    <a16:rowId xmlns:a16="http://schemas.microsoft.com/office/drawing/2014/main" val="3930832196"/>
                  </a:ext>
                </a:extLst>
              </a:tr>
            </a:tbl>
          </a:graphicData>
        </a:graphic>
      </p:graphicFrame>
      <p:pic>
        <p:nvPicPr>
          <p:cNvPr id="6" name="Picture 5">
            <a:extLst>
              <a:ext uri="{FF2B5EF4-FFF2-40B4-BE49-F238E27FC236}">
                <a16:creationId xmlns:a16="http://schemas.microsoft.com/office/drawing/2014/main" id="{48AB00D8-AB0A-D604-0071-2B26D476457E}"/>
              </a:ext>
            </a:extLst>
          </p:cNvPr>
          <p:cNvPicPr>
            <a:picLocks noChangeAspect="1"/>
          </p:cNvPicPr>
          <p:nvPr/>
        </p:nvPicPr>
        <p:blipFill>
          <a:blip r:embed="rId3"/>
          <a:stretch>
            <a:fillRect/>
          </a:stretch>
        </p:blipFill>
        <p:spPr>
          <a:xfrm>
            <a:off x="1501914" y="3202222"/>
            <a:ext cx="2222445" cy="1391100"/>
          </a:xfrm>
          <a:prstGeom prst="rect">
            <a:avLst/>
          </a:prstGeom>
        </p:spPr>
      </p:pic>
      <p:pic>
        <p:nvPicPr>
          <p:cNvPr id="10" name="Picture 9">
            <a:extLst>
              <a:ext uri="{FF2B5EF4-FFF2-40B4-BE49-F238E27FC236}">
                <a16:creationId xmlns:a16="http://schemas.microsoft.com/office/drawing/2014/main" id="{7DB55937-E37F-76BE-5DE5-50D6DCA8CDA6}"/>
              </a:ext>
            </a:extLst>
          </p:cNvPr>
          <p:cNvPicPr>
            <a:picLocks noChangeAspect="1"/>
          </p:cNvPicPr>
          <p:nvPr/>
        </p:nvPicPr>
        <p:blipFill>
          <a:blip r:embed="rId4"/>
          <a:stretch>
            <a:fillRect/>
          </a:stretch>
        </p:blipFill>
        <p:spPr>
          <a:xfrm>
            <a:off x="4920973" y="3202222"/>
            <a:ext cx="2222444" cy="1382252"/>
          </a:xfrm>
          <a:prstGeom prst="rect">
            <a:avLst/>
          </a:prstGeom>
        </p:spPr>
      </p:pic>
    </p:spTree>
    <p:extLst>
      <p:ext uri="{BB962C8B-B14F-4D97-AF65-F5344CB8AC3E}">
        <p14:creationId xmlns:p14="http://schemas.microsoft.com/office/powerpoint/2010/main" val="17614880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B942034-662C-51EE-C30B-14BA9D853B56}"/>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C6B158B5-50B5-4927-A367-7C9F3AFE5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0">
            <a:extLst>
              <a:ext uri="{FF2B5EF4-FFF2-40B4-BE49-F238E27FC236}">
                <a16:creationId xmlns:a16="http://schemas.microsoft.com/office/drawing/2014/main" id="{98DA7681-C588-9005-6EA1-3D69390E56C7}"/>
              </a:ext>
            </a:extLst>
          </p:cNvPr>
          <p:cNvSpPr/>
          <p:nvPr/>
        </p:nvSpPr>
        <p:spPr>
          <a:xfrm>
            <a:off x="5094757" y="265103"/>
            <a:ext cx="3281363" cy="1999132"/>
          </a:xfrm>
          <a:prstGeom prst="rect">
            <a:avLst/>
          </a:prstGeom>
        </p:spPr>
        <p:txBody>
          <a:bodyPr vert="horz" lIns="91440" tIns="45720" rIns="91440" bIns="45720" rtlCol="0" anchor="b">
            <a:normAutofit/>
          </a:bodyPr>
          <a:lstStyle/>
          <a:p>
            <a:pPr algn="r">
              <a:lnSpc>
                <a:spcPct val="90000"/>
              </a:lnSpc>
              <a:spcBef>
                <a:spcPct val="0"/>
              </a:spcBef>
              <a:spcAft>
                <a:spcPts val="600"/>
              </a:spcAft>
            </a:pPr>
            <a:r>
              <a:rPr lang="en-US" sz="4600" b="1" dirty="0">
                <a:solidFill>
                  <a:schemeClr val="bg1"/>
                </a:solidFill>
                <a:latin typeface="+mj-lt"/>
                <a:ea typeface="+mj-ea"/>
                <a:cs typeface="+mj-cs"/>
              </a:rPr>
              <a:t>What to learn from users</a:t>
            </a:r>
            <a:endParaRPr lang="en-US" sz="4600" dirty="0">
              <a:solidFill>
                <a:schemeClr val="bg1"/>
              </a:solidFill>
              <a:latin typeface="+mj-lt"/>
              <a:ea typeface="+mj-ea"/>
              <a:cs typeface="+mj-cs"/>
            </a:endParaRPr>
          </a:p>
        </p:txBody>
      </p:sp>
      <p:pic>
        <p:nvPicPr>
          <p:cNvPr id="6" name="Picture 5">
            <a:extLst>
              <a:ext uri="{FF2B5EF4-FFF2-40B4-BE49-F238E27FC236}">
                <a16:creationId xmlns:a16="http://schemas.microsoft.com/office/drawing/2014/main" id="{7ED3736F-8FA3-C88F-4ACF-CD4348E43422}"/>
              </a:ext>
            </a:extLst>
          </p:cNvPr>
          <p:cNvPicPr>
            <a:picLocks noChangeAspect="1"/>
          </p:cNvPicPr>
          <p:nvPr/>
        </p:nvPicPr>
        <p:blipFill>
          <a:blip r:embed="rId3"/>
          <a:srcRect l="22654" r="20393"/>
          <a:stretch>
            <a:fillRect/>
          </a:stretch>
        </p:blipFill>
        <p:spPr>
          <a:xfrm>
            <a:off x="20" y="1"/>
            <a:ext cx="4686958" cy="5143499"/>
          </a:xfrm>
          <a:custGeom>
            <a:avLst/>
            <a:gdLst/>
            <a:ahLst/>
            <a:cxnLst/>
            <a:rect l="l" t="t" r="r" b="b"/>
            <a:pathLst>
              <a:path w="6249303" h="6857998">
                <a:moveTo>
                  <a:pt x="5497146" y="6118149"/>
                </a:moveTo>
                <a:cubicBezTo>
                  <a:pt x="5503695" y="6124102"/>
                  <a:pt x="5511317" y="6129341"/>
                  <a:pt x="5518366" y="6133723"/>
                </a:cubicBezTo>
                <a:cubicBezTo>
                  <a:pt x="5525509" y="6138152"/>
                  <a:pt x="5530855" y="6143474"/>
                  <a:pt x="5534525" y="6149380"/>
                </a:cubicBezTo>
                <a:lnTo>
                  <a:pt x="5540000" y="6166562"/>
                </a:lnTo>
                <a:lnTo>
                  <a:pt x="5534525" y="6149379"/>
                </a:lnTo>
                <a:cubicBezTo>
                  <a:pt x="5530855" y="6143474"/>
                  <a:pt x="5525509" y="6138152"/>
                  <a:pt x="5518366" y="6133722"/>
                </a:cubicBezTo>
                <a:cubicBezTo>
                  <a:pt x="5511317" y="6129341"/>
                  <a:pt x="5503695" y="6124102"/>
                  <a:pt x="5497146" y="6118149"/>
                </a:cubicBezTo>
                <a:close/>
                <a:moveTo>
                  <a:pt x="5405304" y="4941372"/>
                </a:moveTo>
                <a:lnTo>
                  <a:pt x="5408634" y="4950869"/>
                </a:lnTo>
                <a:lnTo>
                  <a:pt x="5418318" y="4991382"/>
                </a:lnTo>
                <a:lnTo>
                  <a:pt x="5408634" y="4950868"/>
                </a:lnTo>
                <a:close/>
                <a:moveTo>
                  <a:pt x="5409242" y="4749807"/>
                </a:moveTo>
                <a:cubicBezTo>
                  <a:pt x="5397106" y="4762826"/>
                  <a:pt x="5396249" y="4781365"/>
                  <a:pt x="5394535" y="4799797"/>
                </a:cubicBezTo>
                <a:cubicBezTo>
                  <a:pt x="5396249" y="4781365"/>
                  <a:pt x="5397106" y="4762827"/>
                  <a:pt x="5409242" y="4749807"/>
                </a:cubicBezTo>
                <a:close/>
                <a:moveTo>
                  <a:pt x="5427041" y="4543185"/>
                </a:moveTo>
                <a:cubicBezTo>
                  <a:pt x="5428019" y="4548281"/>
                  <a:pt x="5430065" y="4553662"/>
                  <a:pt x="5432447" y="4557092"/>
                </a:cubicBezTo>
                <a:cubicBezTo>
                  <a:pt x="5444067" y="4573618"/>
                  <a:pt x="5452855" y="4588275"/>
                  <a:pt x="5458810" y="4602021"/>
                </a:cubicBezTo>
                <a:cubicBezTo>
                  <a:pt x="5452855" y="4588275"/>
                  <a:pt x="5444067" y="4573618"/>
                  <a:pt x="5432447" y="4557091"/>
                </a:cubicBezTo>
                <a:close/>
                <a:moveTo>
                  <a:pt x="5893259" y="2819253"/>
                </a:moveTo>
                <a:lnTo>
                  <a:pt x="5904902" y="2827484"/>
                </a:lnTo>
                <a:lnTo>
                  <a:pt x="5904904" y="2827486"/>
                </a:lnTo>
                <a:lnTo>
                  <a:pt x="5933407" y="2861156"/>
                </a:lnTo>
                <a:lnTo>
                  <a:pt x="5923753" y="2842392"/>
                </a:lnTo>
                <a:lnTo>
                  <a:pt x="5904904" y="2827486"/>
                </a:lnTo>
                <a:lnTo>
                  <a:pt x="5904902" y="2827483"/>
                </a:lnTo>
                <a:close/>
                <a:moveTo>
                  <a:pt x="5823604" y="1974015"/>
                </a:moveTo>
                <a:lnTo>
                  <a:pt x="5817090" y="1999763"/>
                </a:lnTo>
                <a:cubicBezTo>
                  <a:pt x="5813281" y="2008056"/>
                  <a:pt x="5807601" y="2016020"/>
                  <a:pt x="5799362" y="2023547"/>
                </a:cubicBezTo>
                <a:cubicBezTo>
                  <a:pt x="5815841" y="2008497"/>
                  <a:pt x="5822079" y="1991685"/>
                  <a:pt x="5823604" y="1974015"/>
                </a:cubicBezTo>
                <a:close/>
                <a:moveTo>
                  <a:pt x="5806410" y="1768838"/>
                </a:moveTo>
                <a:cubicBezTo>
                  <a:pt x="5802029" y="1774411"/>
                  <a:pt x="5799266" y="1779948"/>
                  <a:pt x="5797809" y="1785412"/>
                </a:cubicBezTo>
                <a:lnTo>
                  <a:pt x="5797028" y="1801558"/>
                </a:lnTo>
                <a:cubicBezTo>
                  <a:pt x="5795361" y="1790986"/>
                  <a:pt x="5797647" y="1779981"/>
                  <a:pt x="5806410" y="1768838"/>
                </a:cubicBezTo>
                <a:close/>
                <a:moveTo>
                  <a:pt x="5915999" y="520953"/>
                </a:moveTo>
                <a:lnTo>
                  <a:pt x="5909271" y="549926"/>
                </a:lnTo>
                <a:lnTo>
                  <a:pt x="5903017" y="566616"/>
                </a:lnTo>
                <a:lnTo>
                  <a:pt x="5897067" y="581804"/>
                </a:lnTo>
                <a:lnTo>
                  <a:pt x="5896649" y="583595"/>
                </a:lnTo>
                <a:lnTo>
                  <a:pt x="5894474" y="589388"/>
                </a:lnTo>
                <a:cubicBezTo>
                  <a:pt x="5892074" y="597005"/>
                  <a:pt x="5890316" y="604728"/>
                  <a:pt x="5889851" y="612658"/>
                </a:cubicBezTo>
                <a:lnTo>
                  <a:pt x="5896649" y="583595"/>
                </a:lnTo>
                <a:lnTo>
                  <a:pt x="5902965" y="566754"/>
                </a:lnTo>
                <a:lnTo>
                  <a:pt x="5903017" y="566616"/>
                </a:lnTo>
                <a:lnTo>
                  <a:pt x="5908855" y="551717"/>
                </a:lnTo>
                <a:lnTo>
                  <a:pt x="5909271" y="549926"/>
                </a:lnTo>
                <a:lnTo>
                  <a:pt x="5911436" y="544146"/>
                </a:lnTo>
                <a:cubicBezTo>
                  <a:pt x="5913823" y="536547"/>
                  <a:pt x="5915561" y="528850"/>
                  <a:pt x="5915999" y="520953"/>
                </a:cubicBezTo>
                <a:close/>
                <a:moveTo>
                  <a:pt x="5864896" y="268794"/>
                </a:moveTo>
                <a:cubicBezTo>
                  <a:pt x="5862371" y="279176"/>
                  <a:pt x="5860668" y="289296"/>
                  <a:pt x="5860021" y="299164"/>
                </a:cubicBezTo>
                <a:cubicBezTo>
                  <a:pt x="5859371" y="309031"/>
                  <a:pt x="5859776" y="318646"/>
                  <a:pt x="5861466" y="328017"/>
                </a:cubicBezTo>
                <a:close/>
                <a:moveTo>
                  <a:pt x="0" y="0"/>
                </a:moveTo>
                <a:lnTo>
                  <a:pt x="6182312" y="0"/>
                </a:lnTo>
                <a:lnTo>
                  <a:pt x="6178097" y="24480"/>
                </a:lnTo>
                <a:cubicBezTo>
                  <a:pt x="6175612" y="32636"/>
                  <a:pt x="6171850" y="40471"/>
                  <a:pt x="6166086" y="47806"/>
                </a:cubicBezTo>
                <a:cubicBezTo>
                  <a:pt x="6151226" y="66857"/>
                  <a:pt x="6154655" y="85336"/>
                  <a:pt x="6156942" y="105718"/>
                </a:cubicBezTo>
                <a:cubicBezTo>
                  <a:pt x="6158656" y="121150"/>
                  <a:pt x="6158085" y="136963"/>
                  <a:pt x="6158277" y="152584"/>
                </a:cubicBezTo>
                <a:cubicBezTo>
                  <a:pt x="6158846" y="180017"/>
                  <a:pt x="6159037" y="207450"/>
                  <a:pt x="6159990" y="234883"/>
                </a:cubicBezTo>
                <a:cubicBezTo>
                  <a:pt x="6160370" y="243648"/>
                  <a:pt x="6165135" y="252600"/>
                  <a:pt x="6164373" y="261173"/>
                </a:cubicBezTo>
                <a:cubicBezTo>
                  <a:pt x="6160752" y="300800"/>
                  <a:pt x="6155037" y="340425"/>
                  <a:pt x="6151798" y="380050"/>
                </a:cubicBezTo>
                <a:cubicBezTo>
                  <a:pt x="6149894" y="402529"/>
                  <a:pt x="6153511" y="425581"/>
                  <a:pt x="6150846" y="447870"/>
                </a:cubicBezTo>
                <a:cubicBezTo>
                  <a:pt x="6147798" y="473587"/>
                  <a:pt x="6139988" y="498733"/>
                  <a:pt x="6135223" y="524262"/>
                </a:cubicBezTo>
                <a:cubicBezTo>
                  <a:pt x="6133891" y="531310"/>
                  <a:pt x="6135606" y="539121"/>
                  <a:pt x="6135985" y="546552"/>
                </a:cubicBezTo>
                <a:cubicBezTo>
                  <a:pt x="6136367" y="554933"/>
                  <a:pt x="6137129" y="563125"/>
                  <a:pt x="6137320" y="571508"/>
                </a:cubicBezTo>
                <a:cubicBezTo>
                  <a:pt x="6137702" y="597037"/>
                  <a:pt x="6137129" y="622564"/>
                  <a:pt x="6138464" y="648092"/>
                </a:cubicBezTo>
                <a:cubicBezTo>
                  <a:pt x="6139225" y="663713"/>
                  <a:pt x="6147035" y="680096"/>
                  <a:pt x="6144177" y="694576"/>
                </a:cubicBezTo>
                <a:cubicBezTo>
                  <a:pt x="6138654" y="724104"/>
                  <a:pt x="6151036" y="753633"/>
                  <a:pt x="6140750" y="783158"/>
                </a:cubicBezTo>
                <a:cubicBezTo>
                  <a:pt x="6137702" y="792306"/>
                  <a:pt x="6145322" y="804877"/>
                  <a:pt x="6145702" y="815929"/>
                </a:cubicBezTo>
                <a:cubicBezTo>
                  <a:pt x="6146654" y="843552"/>
                  <a:pt x="6146464" y="871173"/>
                  <a:pt x="6146274" y="898797"/>
                </a:cubicBezTo>
                <a:cubicBezTo>
                  <a:pt x="6146084" y="923562"/>
                  <a:pt x="6148750" y="949281"/>
                  <a:pt x="6143416" y="973095"/>
                </a:cubicBezTo>
                <a:cubicBezTo>
                  <a:pt x="6137702" y="998052"/>
                  <a:pt x="6138464" y="1020529"/>
                  <a:pt x="6144940" y="1044725"/>
                </a:cubicBezTo>
                <a:cubicBezTo>
                  <a:pt x="6149322" y="1061298"/>
                  <a:pt x="6149894" y="1078826"/>
                  <a:pt x="6151226" y="1095972"/>
                </a:cubicBezTo>
                <a:cubicBezTo>
                  <a:pt x="6152750" y="1114449"/>
                  <a:pt x="6148750" y="1134834"/>
                  <a:pt x="6155037" y="1151600"/>
                </a:cubicBezTo>
                <a:cubicBezTo>
                  <a:pt x="6173706" y="1201512"/>
                  <a:pt x="6177706" y="1252757"/>
                  <a:pt x="6177706" y="1304955"/>
                </a:cubicBezTo>
                <a:cubicBezTo>
                  <a:pt x="6177706" y="1314483"/>
                  <a:pt x="6175041" y="1324198"/>
                  <a:pt x="6172183" y="1333341"/>
                </a:cubicBezTo>
                <a:cubicBezTo>
                  <a:pt x="6155037" y="1386684"/>
                  <a:pt x="6156560" y="1440216"/>
                  <a:pt x="6167039" y="1494509"/>
                </a:cubicBezTo>
                <a:cubicBezTo>
                  <a:pt x="6169325" y="1505751"/>
                  <a:pt x="6169706" y="1518324"/>
                  <a:pt x="6167421" y="1529563"/>
                </a:cubicBezTo>
                <a:cubicBezTo>
                  <a:pt x="6160752" y="1561189"/>
                  <a:pt x="6149702" y="1591859"/>
                  <a:pt x="6144940" y="1623675"/>
                </a:cubicBezTo>
                <a:cubicBezTo>
                  <a:pt x="6137129" y="1676253"/>
                  <a:pt x="6163417" y="1721785"/>
                  <a:pt x="6180565" y="1768838"/>
                </a:cubicBezTo>
                <a:cubicBezTo>
                  <a:pt x="6196758" y="1813610"/>
                  <a:pt x="6233335" y="1851709"/>
                  <a:pt x="6225142" y="1904673"/>
                </a:cubicBezTo>
                <a:cubicBezTo>
                  <a:pt x="6224381" y="1910004"/>
                  <a:pt x="6229524" y="1915912"/>
                  <a:pt x="6230858" y="1921817"/>
                </a:cubicBezTo>
                <a:cubicBezTo>
                  <a:pt x="6234479" y="1938009"/>
                  <a:pt x="6238857" y="1954202"/>
                  <a:pt x="6240574" y="1970586"/>
                </a:cubicBezTo>
                <a:cubicBezTo>
                  <a:pt x="6242861" y="1990589"/>
                  <a:pt x="6242100" y="2010974"/>
                  <a:pt x="6244004" y="2030977"/>
                </a:cubicBezTo>
                <a:cubicBezTo>
                  <a:pt x="6245147" y="2043835"/>
                  <a:pt x="6247242" y="2056600"/>
                  <a:pt x="6249052" y="2069340"/>
                </a:cubicBezTo>
                <a:lnTo>
                  <a:pt x="6249303" y="2072225"/>
                </a:lnTo>
                <a:lnTo>
                  <a:pt x="6249303" y="2131532"/>
                </a:lnTo>
                <a:lnTo>
                  <a:pt x="6248432" y="2138304"/>
                </a:lnTo>
                <a:cubicBezTo>
                  <a:pt x="6246241" y="2148519"/>
                  <a:pt x="6243623" y="2158712"/>
                  <a:pt x="6241908" y="2168903"/>
                </a:cubicBezTo>
                <a:cubicBezTo>
                  <a:pt x="6237145" y="2197670"/>
                  <a:pt x="6238479" y="2229296"/>
                  <a:pt x="6226286" y="2254633"/>
                </a:cubicBezTo>
                <a:cubicBezTo>
                  <a:pt x="6213332" y="2281683"/>
                  <a:pt x="6207426" y="2307402"/>
                  <a:pt x="6211426" y="2335405"/>
                </a:cubicBezTo>
                <a:cubicBezTo>
                  <a:pt x="6212760" y="2344741"/>
                  <a:pt x="6220762" y="2356744"/>
                  <a:pt x="6228952" y="2360933"/>
                </a:cubicBezTo>
                <a:cubicBezTo>
                  <a:pt x="6247241" y="2370270"/>
                  <a:pt x="6250481" y="2383032"/>
                  <a:pt x="6244193" y="2400369"/>
                </a:cubicBezTo>
                <a:cubicBezTo>
                  <a:pt x="6238857" y="2415420"/>
                  <a:pt x="6236192" y="2433897"/>
                  <a:pt x="6225904" y="2444184"/>
                </a:cubicBezTo>
                <a:cubicBezTo>
                  <a:pt x="6196758" y="2473333"/>
                  <a:pt x="6195806" y="2510483"/>
                  <a:pt x="6187996" y="2546678"/>
                </a:cubicBezTo>
                <a:cubicBezTo>
                  <a:pt x="6183231" y="2568774"/>
                  <a:pt x="6183041" y="2589352"/>
                  <a:pt x="6186279" y="2611450"/>
                </a:cubicBezTo>
                <a:cubicBezTo>
                  <a:pt x="6193518" y="2659455"/>
                  <a:pt x="6183231" y="2706131"/>
                  <a:pt x="6170087" y="2752235"/>
                </a:cubicBezTo>
                <a:cubicBezTo>
                  <a:pt x="6161325" y="2782716"/>
                  <a:pt x="6155990" y="2813958"/>
                  <a:pt x="6147035" y="2844248"/>
                </a:cubicBezTo>
                <a:cubicBezTo>
                  <a:pt x="6140177" y="2866918"/>
                  <a:pt x="6131985" y="2889587"/>
                  <a:pt x="6120937" y="2910353"/>
                </a:cubicBezTo>
                <a:cubicBezTo>
                  <a:pt x="6104743" y="2940455"/>
                  <a:pt x="6080358" y="2966742"/>
                  <a:pt x="6086835" y="3005035"/>
                </a:cubicBezTo>
                <a:cubicBezTo>
                  <a:pt x="6092550" y="3038756"/>
                  <a:pt x="6080550" y="3069235"/>
                  <a:pt x="6069119" y="3100099"/>
                </a:cubicBezTo>
                <a:cubicBezTo>
                  <a:pt x="6060737" y="3122770"/>
                  <a:pt x="6052162" y="3145436"/>
                  <a:pt x="6046828" y="3168870"/>
                </a:cubicBezTo>
                <a:cubicBezTo>
                  <a:pt x="6040542" y="3196686"/>
                  <a:pt x="6043210" y="3228119"/>
                  <a:pt x="6031589" y="3252885"/>
                </a:cubicBezTo>
                <a:cubicBezTo>
                  <a:pt x="6019396" y="3278795"/>
                  <a:pt x="6027588" y="3300319"/>
                  <a:pt x="6031017" y="3323372"/>
                </a:cubicBezTo>
                <a:cubicBezTo>
                  <a:pt x="6036353" y="3360139"/>
                  <a:pt x="6046258" y="3396719"/>
                  <a:pt x="6033685" y="3433866"/>
                </a:cubicBezTo>
                <a:cubicBezTo>
                  <a:pt x="6018444" y="3479015"/>
                  <a:pt x="6002060" y="3523785"/>
                  <a:pt x="5987583" y="3569124"/>
                </a:cubicBezTo>
                <a:cubicBezTo>
                  <a:pt x="5982056" y="3586653"/>
                  <a:pt x="5979770" y="3605509"/>
                  <a:pt x="5977295" y="3623799"/>
                </a:cubicBezTo>
                <a:cubicBezTo>
                  <a:pt x="5975197" y="3641134"/>
                  <a:pt x="5980533" y="3661899"/>
                  <a:pt x="5972533" y="3675238"/>
                </a:cubicBezTo>
                <a:cubicBezTo>
                  <a:pt x="5951958" y="3709529"/>
                  <a:pt x="5941860" y="3744770"/>
                  <a:pt x="5941860" y="3784397"/>
                </a:cubicBezTo>
                <a:cubicBezTo>
                  <a:pt x="5941860" y="3799258"/>
                  <a:pt x="5933287" y="3813737"/>
                  <a:pt x="5931762" y="3828785"/>
                </a:cubicBezTo>
                <a:cubicBezTo>
                  <a:pt x="5929858" y="3849362"/>
                  <a:pt x="5924714" y="3872985"/>
                  <a:pt x="5931955" y="3890891"/>
                </a:cubicBezTo>
                <a:cubicBezTo>
                  <a:pt x="5949100" y="3932993"/>
                  <a:pt x="5934810" y="3967091"/>
                  <a:pt x="5917857" y="4003861"/>
                </a:cubicBezTo>
                <a:cubicBezTo>
                  <a:pt x="5901092" y="4040058"/>
                  <a:pt x="5887757" y="4078159"/>
                  <a:pt x="5876707" y="4116641"/>
                </a:cubicBezTo>
                <a:cubicBezTo>
                  <a:pt x="5872706" y="4131119"/>
                  <a:pt x="5879375" y="4148453"/>
                  <a:pt x="5880708" y="4164458"/>
                </a:cubicBezTo>
                <a:cubicBezTo>
                  <a:pt x="5881089" y="4170174"/>
                  <a:pt x="5881661" y="4176461"/>
                  <a:pt x="5879756" y="4181603"/>
                </a:cubicBezTo>
                <a:cubicBezTo>
                  <a:pt x="5861466" y="4231324"/>
                  <a:pt x="5847560" y="4281810"/>
                  <a:pt x="5857085" y="4335722"/>
                </a:cubicBezTo>
                <a:cubicBezTo>
                  <a:pt x="5858038" y="4340674"/>
                  <a:pt x="5855942" y="4346201"/>
                  <a:pt x="5854608" y="4351154"/>
                </a:cubicBezTo>
                <a:cubicBezTo>
                  <a:pt x="5847751" y="4375349"/>
                  <a:pt x="5836892" y="4398972"/>
                  <a:pt x="5834415" y="4423545"/>
                </a:cubicBezTo>
                <a:cubicBezTo>
                  <a:pt x="5828319" y="4484127"/>
                  <a:pt x="5825841" y="4545086"/>
                  <a:pt x="5821841" y="4606053"/>
                </a:cubicBezTo>
                <a:cubicBezTo>
                  <a:pt x="5821653" y="4609863"/>
                  <a:pt x="5821653" y="4613864"/>
                  <a:pt x="5820317" y="4617291"/>
                </a:cubicBezTo>
                <a:cubicBezTo>
                  <a:pt x="5812125" y="4639772"/>
                  <a:pt x="5814794" y="4659393"/>
                  <a:pt x="5830414" y="4678445"/>
                </a:cubicBezTo>
                <a:cubicBezTo>
                  <a:pt x="5837273" y="4686828"/>
                  <a:pt x="5840892" y="4698258"/>
                  <a:pt x="5844703" y="4708734"/>
                </a:cubicBezTo>
                <a:cubicBezTo>
                  <a:pt x="5850418" y="4724167"/>
                  <a:pt x="5855942" y="4739978"/>
                  <a:pt x="5859562" y="4755980"/>
                </a:cubicBezTo>
                <a:cubicBezTo>
                  <a:pt x="5862991" y="4771793"/>
                  <a:pt x="5867753" y="4788747"/>
                  <a:pt x="5865088" y="4803988"/>
                </a:cubicBezTo>
                <a:cubicBezTo>
                  <a:pt x="5860326" y="4831420"/>
                  <a:pt x="5849657" y="4857522"/>
                  <a:pt x="5842606" y="4884572"/>
                </a:cubicBezTo>
                <a:cubicBezTo>
                  <a:pt x="5840129" y="4893907"/>
                  <a:pt x="5840512" y="4904195"/>
                  <a:pt x="5840321" y="4913909"/>
                </a:cubicBezTo>
                <a:cubicBezTo>
                  <a:pt x="5839750" y="4936201"/>
                  <a:pt x="5845274" y="4959061"/>
                  <a:pt x="5829462" y="4979253"/>
                </a:cubicBezTo>
                <a:cubicBezTo>
                  <a:pt x="5814602" y="4997922"/>
                  <a:pt x="5818983" y="5016785"/>
                  <a:pt x="5830223" y="5036405"/>
                </a:cubicBezTo>
                <a:cubicBezTo>
                  <a:pt x="5838225" y="5050504"/>
                  <a:pt x="5844513" y="5066505"/>
                  <a:pt x="5847560" y="5082317"/>
                </a:cubicBezTo>
                <a:cubicBezTo>
                  <a:pt x="5851752" y="5104036"/>
                  <a:pt x="5853466" y="5125562"/>
                  <a:pt x="5850988" y="5148995"/>
                </a:cubicBezTo>
                <a:cubicBezTo>
                  <a:pt x="5849275" y="5165570"/>
                  <a:pt x="5848512" y="5179097"/>
                  <a:pt x="5838416" y="5192051"/>
                </a:cubicBezTo>
                <a:cubicBezTo>
                  <a:pt x="5836892" y="5194145"/>
                  <a:pt x="5836510" y="5197955"/>
                  <a:pt x="5836703" y="5200813"/>
                </a:cubicBezTo>
                <a:cubicBezTo>
                  <a:pt x="5839941" y="5238343"/>
                  <a:pt x="5838225" y="5275491"/>
                  <a:pt x="5835937" y="5313403"/>
                </a:cubicBezTo>
                <a:cubicBezTo>
                  <a:pt x="5832892" y="5361598"/>
                  <a:pt x="5841844" y="5412276"/>
                  <a:pt x="5873849" y="5453995"/>
                </a:cubicBezTo>
                <a:cubicBezTo>
                  <a:pt x="5878613" y="5460092"/>
                  <a:pt x="5880708" y="5469236"/>
                  <a:pt x="5881852" y="5477239"/>
                </a:cubicBezTo>
                <a:cubicBezTo>
                  <a:pt x="5886804" y="5514957"/>
                  <a:pt x="5890233" y="5552869"/>
                  <a:pt x="5895758" y="5590590"/>
                </a:cubicBezTo>
                <a:cubicBezTo>
                  <a:pt x="5898806" y="5611164"/>
                  <a:pt x="5901474" y="5632691"/>
                  <a:pt x="5909856" y="5651360"/>
                </a:cubicBezTo>
                <a:cubicBezTo>
                  <a:pt x="5918047" y="5669647"/>
                  <a:pt x="5927762" y="5684320"/>
                  <a:pt x="5910618" y="5695178"/>
                </a:cubicBezTo>
                <a:cubicBezTo>
                  <a:pt x="5919762" y="5714607"/>
                  <a:pt x="5927383" y="5731564"/>
                  <a:pt x="5935573" y="5748136"/>
                </a:cubicBezTo>
                <a:cubicBezTo>
                  <a:pt x="5938620" y="5754234"/>
                  <a:pt x="5943575" y="5759378"/>
                  <a:pt x="5946433" y="5765474"/>
                </a:cubicBezTo>
                <a:cubicBezTo>
                  <a:pt x="5949481" y="5771953"/>
                  <a:pt x="5951385" y="5779191"/>
                  <a:pt x="5952911" y="5786239"/>
                </a:cubicBezTo>
                <a:cubicBezTo>
                  <a:pt x="5959768" y="5817674"/>
                  <a:pt x="5966054" y="5849107"/>
                  <a:pt x="5973485" y="5880348"/>
                </a:cubicBezTo>
                <a:cubicBezTo>
                  <a:pt x="5975008" y="5886447"/>
                  <a:pt x="5981104" y="5891590"/>
                  <a:pt x="5985103" y="5897114"/>
                </a:cubicBezTo>
                <a:cubicBezTo>
                  <a:pt x="5987772" y="5900735"/>
                  <a:pt x="5991773" y="5904353"/>
                  <a:pt x="5992345" y="5908355"/>
                </a:cubicBezTo>
                <a:cubicBezTo>
                  <a:pt x="5996917" y="5938836"/>
                  <a:pt x="6002252" y="5969124"/>
                  <a:pt x="6004537" y="5999796"/>
                </a:cubicBezTo>
                <a:cubicBezTo>
                  <a:pt x="6006440" y="6025515"/>
                  <a:pt x="6005871" y="6050282"/>
                  <a:pt x="6039018" y="6056948"/>
                </a:cubicBezTo>
                <a:cubicBezTo>
                  <a:pt x="6044734" y="6058092"/>
                  <a:pt x="6050831" y="6066284"/>
                  <a:pt x="6053687" y="6072569"/>
                </a:cubicBezTo>
                <a:cubicBezTo>
                  <a:pt x="6061879" y="6090477"/>
                  <a:pt x="6067404" y="6109530"/>
                  <a:pt x="6075785" y="6127247"/>
                </a:cubicBezTo>
                <a:cubicBezTo>
                  <a:pt x="6103790" y="6185351"/>
                  <a:pt x="6121508" y="6246121"/>
                  <a:pt x="6118269" y="6311084"/>
                </a:cubicBezTo>
                <a:cubicBezTo>
                  <a:pt x="6117317" y="6331277"/>
                  <a:pt x="6107028" y="6350899"/>
                  <a:pt x="6103217" y="6363664"/>
                </a:cubicBezTo>
                <a:cubicBezTo>
                  <a:pt x="6118269" y="6400429"/>
                  <a:pt x="6132747" y="6431292"/>
                  <a:pt x="6143606" y="6463490"/>
                </a:cubicBezTo>
                <a:cubicBezTo>
                  <a:pt x="6153322" y="6491874"/>
                  <a:pt x="6159418" y="6521593"/>
                  <a:pt x="6166466" y="6550742"/>
                </a:cubicBezTo>
                <a:cubicBezTo>
                  <a:pt x="6169135" y="6561411"/>
                  <a:pt x="6170658" y="6572269"/>
                  <a:pt x="6171993" y="6583128"/>
                </a:cubicBezTo>
                <a:cubicBezTo>
                  <a:pt x="6176183" y="6617036"/>
                  <a:pt x="6166086" y="6652472"/>
                  <a:pt x="6182089" y="6685617"/>
                </a:cubicBezTo>
                <a:cubicBezTo>
                  <a:pt x="6190471" y="6702955"/>
                  <a:pt x="6200567" y="6720103"/>
                  <a:pt x="6204949" y="6738388"/>
                </a:cubicBezTo>
                <a:cubicBezTo>
                  <a:pt x="6209712" y="6758011"/>
                  <a:pt x="6217142" y="6777207"/>
                  <a:pt x="6222453" y="6796804"/>
                </a:cubicBezTo>
                <a:lnTo>
                  <a:pt x="6227224" y="6857457"/>
                </a:lnTo>
                <a:lnTo>
                  <a:pt x="6099985" y="6857457"/>
                </a:lnTo>
                <a:lnTo>
                  <a:pt x="6099985" y="6857998"/>
                </a:lnTo>
                <a:lnTo>
                  <a:pt x="0" y="6857998"/>
                </a:lnTo>
                <a:close/>
              </a:path>
            </a:pathLst>
          </a:custGeom>
          <a:effectLst>
            <a:outerShdw blurRad="381000" dist="152400" algn="tl" rotWithShape="0">
              <a:prstClr val="black">
                <a:alpha val="10000"/>
              </a:prstClr>
            </a:outerShdw>
          </a:effectLst>
        </p:spPr>
      </p:pic>
      <p:sp>
        <p:nvSpPr>
          <p:cNvPr id="13" name="Freeform: Shape 12">
            <a:extLst>
              <a:ext uri="{FF2B5EF4-FFF2-40B4-BE49-F238E27FC236}">
                <a16:creationId xmlns:a16="http://schemas.microsoft.com/office/drawing/2014/main" id="{B01367A3-F670-4BD9-9972-F7E97FC227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803000" y="2243528"/>
            <a:ext cx="5143091" cy="656037"/>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38C3DB02-606C-40EC-8381-7A29A1ADF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802999" y="2243528"/>
            <a:ext cx="5143091" cy="656037"/>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extBox 3">
            <a:extLst>
              <a:ext uri="{FF2B5EF4-FFF2-40B4-BE49-F238E27FC236}">
                <a16:creationId xmlns:a16="http://schemas.microsoft.com/office/drawing/2014/main" id="{4ACBBC2B-B4EA-19DC-C70A-BE95E2D000EF}"/>
              </a:ext>
            </a:extLst>
          </p:cNvPr>
          <p:cNvSpPr txBox="1"/>
          <p:nvPr/>
        </p:nvSpPr>
        <p:spPr>
          <a:xfrm>
            <a:off x="5220880" y="2727988"/>
            <a:ext cx="3295650" cy="1840725"/>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sz="1500" dirty="0">
                <a:solidFill>
                  <a:schemeClr val="bg1">
                    <a:alpha val="80000"/>
                  </a:schemeClr>
                </a:solidFill>
              </a:rPr>
              <a:t>Did they understand the policy?</a:t>
            </a:r>
          </a:p>
          <a:p>
            <a:pPr marL="285750" indent="-228600">
              <a:lnSpc>
                <a:spcPct val="90000"/>
              </a:lnSpc>
              <a:spcAft>
                <a:spcPts val="600"/>
              </a:spcAft>
              <a:buFont typeface="Arial" panose="020B0604020202020204" pitchFamily="34" charset="0"/>
              <a:buChar char="•"/>
            </a:pPr>
            <a:r>
              <a:rPr lang="en-US" sz="1500" dirty="0">
                <a:solidFill>
                  <a:schemeClr val="bg1">
                    <a:alpha val="80000"/>
                  </a:schemeClr>
                </a:solidFill>
              </a:rPr>
              <a:t>What are they trying to achieve for the business/tribe?</a:t>
            </a:r>
          </a:p>
          <a:p>
            <a:pPr marL="285750" indent="-228600">
              <a:lnSpc>
                <a:spcPct val="90000"/>
              </a:lnSpc>
              <a:spcAft>
                <a:spcPts val="600"/>
              </a:spcAft>
              <a:buFont typeface="Arial" panose="020B0604020202020204" pitchFamily="34" charset="0"/>
              <a:buChar char="•"/>
            </a:pPr>
            <a:r>
              <a:rPr lang="en-US" sz="1500" dirty="0">
                <a:solidFill>
                  <a:schemeClr val="bg1">
                    <a:alpha val="80000"/>
                  </a:schemeClr>
                </a:solidFill>
              </a:rPr>
              <a:t>Did they have any other communications about AI?</a:t>
            </a:r>
          </a:p>
        </p:txBody>
      </p:sp>
    </p:spTree>
    <p:extLst>
      <p:ext uri="{BB962C8B-B14F-4D97-AF65-F5344CB8AC3E}">
        <p14:creationId xmlns:p14="http://schemas.microsoft.com/office/powerpoint/2010/main" val="426091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EDF0189-B551-3949-BF19-33F84FF8866C}"/>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 0" descr="preencoded.png">
            <a:extLst>
              <a:ext uri="{FF2B5EF4-FFF2-40B4-BE49-F238E27FC236}">
                <a16:creationId xmlns:a16="http://schemas.microsoft.com/office/drawing/2014/main" id="{41C600E8-D0AB-26F1-3B9D-840E60B6E0C6}"/>
              </a:ext>
            </a:extLst>
          </p:cNvPr>
          <p:cNvPicPr>
            <a:picLocks noChangeAspect="1"/>
          </p:cNvPicPr>
          <p:nvPr/>
        </p:nvPicPr>
        <p:blipFill>
          <a:blip r:embed="rId3"/>
          <a:srcRect l="9328" r="28045" b="9090"/>
          <a:stretch>
            <a:fillRect/>
          </a:stretch>
        </p:blipFill>
        <p:spPr>
          <a:xfrm>
            <a:off x="2642616" y="10"/>
            <a:ext cx="6501384" cy="5143490"/>
          </a:xfrm>
          <a:prstGeom prst="rect">
            <a:avLst/>
          </a:prstGeom>
        </p:spPr>
      </p:pic>
      <p:sp>
        <p:nvSpPr>
          <p:cNvPr id="10" name="Rectangle 9">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004404" cy="51435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 0">
            <a:extLst>
              <a:ext uri="{FF2B5EF4-FFF2-40B4-BE49-F238E27FC236}">
                <a16:creationId xmlns:a16="http://schemas.microsoft.com/office/drawing/2014/main" id="{3ADFCB93-CD0C-800D-782B-5FBBB9E274B8}"/>
              </a:ext>
            </a:extLst>
          </p:cNvPr>
          <p:cNvSpPr/>
          <p:nvPr/>
        </p:nvSpPr>
        <p:spPr>
          <a:xfrm>
            <a:off x="358485" y="841772"/>
            <a:ext cx="3017520" cy="240310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600" b="1" dirty="0">
                <a:solidFill>
                  <a:schemeClr val="bg1"/>
                </a:solidFill>
                <a:latin typeface="+mj-lt"/>
                <a:ea typeface="+mj-ea"/>
                <a:cs typeface="+mj-cs"/>
              </a:rPr>
              <a:t>Sanctioned AI: Your user’s pressure relief valve</a:t>
            </a:r>
            <a:endParaRPr lang="en-US" sz="3600" dirty="0">
              <a:solidFill>
                <a:schemeClr val="bg1"/>
              </a:solidFill>
              <a:latin typeface="+mj-lt"/>
              <a:ea typeface="+mj-ea"/>
              <a:cs typeface="+mj-cs"/>
            </a:endParaRPr>
          </a:p>
        </p:txBody>
      </p:sp>
      <p:sp>
        <p:nvSpPr>
          <p:cNvPr id="12" name="Rectangle 11">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 name="Rectangle 13">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53FD95D3-0CB8-EF29-D013-75420D206801}"/>
              </a:ext>
            </a:extLst>
          </p:cNvPr>
          <p:cNvSpPr/>
          <p:nvPr/>
        </p:nvSpPr>
        <p:spPr>
          <a:xfrm>
            <a:off x="238193" y="419247"/>
            <a:ext cx="841572" cy="33986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690488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08422E3-58AC-9372-D3DE-28B700BCDC35}"/>
            </a:ext>
          </a:extLst>
        </p:cNvPr>
        <p:cNvGrpSpPr/>
        <p:nvPr/>
      </p:nvGrpSpPr>
      <p:grpSpPr>
        <a:xfrm>
          <a:off x="0" y="0"/>
          <a:ext cx="0" cy="0"/>
          <a:chOff x="0" y="0"/>
          <a:chExt cx="0" cy="0"/>
        </a:xfrm>
      </p:grpSpPr>
      <p:sp>
        <p:nvSpPr>
          <p:cNvPr id="49" name="Rectangle 48">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 0">
            <a:extLst>
              <a:ext uri="{FF2B5EF4-FFF2-40B4-BE49-F238E27FC236}">
                <a16:creationId xmlns:a16="http://schemas.microsoft.com/office/drawing/2014/main" id="{CB1BA805-A73E-833A-C6BE-50A247FEA8FA}"/>
              </a:ext>
            </a:extLst>
          </p:cNvPr>
          <p:cNvSpPr/>
          <p:nvPr/>
        </p:nvSpPr>
        <p:spPr>
          <a:xfrm>
            <a:off x="1284617" y="-1"/>
            <a:ext cx="6428406" cy="849588"/>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800" b="1" kern="1200" dirty="0">
                <a:solidFill>
                  <a:schemeClr val="bg1"/>
                </a:solidFill>
                <a:latin typeface="+mj-lt"/>
                <a:ea typeface="+mj-ea"/>
                <a:cs typeface="+mj-cs"/>
              </a:rPr>
              <a:t>Sanctioned AI Options Simplified</a:t>
            </a:r>
            <a:endParaRPr lang="en-US" sz="3800" kern="1200" dirty="0">
              <a:solidFill>
                <a:schemeClr val="bg1"/>
              </a:solidFill>
              <a:latin typeface="+mj-lt"/>
              <a:ea typeface="+mj-ea"/>
              <a:cs typeface="+mj-cs"/>
            </a:endParaRPr>
          </a:p>
        </p:txBody>
      </p:sp>
      <p:sp>
        <p:nvSpPr>
          <p:cNvPr id="51" name="Rectangle 50">
            <a:extLst>
              <a:ext uri="{FF2B5EF4-FFF2-40B4-BE49-F238E27FC236}">
                <a16:creationId xmlns:a16="http://schemas.microsoft.com/office/drawing/2014/main" id="{D84C2E9E-0B5D-4B5F-9A1F-70EBDCE390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845" y="898326"/>
            <a:ext cx="8240309" cy="3346848"/>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EF36B2BE-65F4-46E3-AFDD-A9AE9E885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654" y="86394"/>
            <a:ext cx="8954691" cy="4970711"/>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Table 5">
            <a:extLst>
              <a:ext uri="{FF2B5EF4-FFF2-40B4-BE49-F238E27FC236}">
                <a16:creationId xmlns:a16="http://schemas.microsoft.com/office/drawing/2014/main" id="{9E965C31-A45A-FA3F-D9ED-90515EE33BDE}"/>
              </a:ext>
            </a:extLst>
          </p:cNvPr>
          <p:cNvGraphicFramePr>
            <a:graphicFrameLocks noGrp="1"/>
          </p:cNvGraphicFramePr>
          <p:nvPr>
            <p:extLst>
              <p:ext uri="{D42A27DB-BD31-4B8C-83A1-F6EECF244321}">
                <p14:modId xmlns:p14="http://schemas.microsoft.com/office/powerpoint/2010/main" val="3372908606"/>
              </p:ext>
            </p:extLst>
          </p:nvPr>
        </p:nvGraphicFramePr>
        <p:xfrm>
          <a:off x="716891" y="1155802"/>
          <a:ext cx="7607711" cy="2768992"/>
        </p:xfrm>
        <a:graphic>
          <a:graphicData uri="http://schemas.openxmlformats.org/drawingml/2006/table">
            <a:tbl>
              <a:tblPr firstRow="1" bandRow="1">
                <a:tableStyleId>{8EC20E35-A176-4012-BC5E-935CFFF8708E}</a:tableStyleId>
              </a:tblPr>
              <a:tblGrid>
                <a:gridCol w="1606834">
                  <a:extLst>
                    <a:ext uri="{9D8B030D-6E8A-4147-A177-3AD203B41FA5}">
                      <a16:colId xmlns:a16="http://schemas.microsoft.com/office/drawing/2014/main" val="2989748690"/>
                    </a:ext>
                  </a:extLst>
                </a:gridCol>
                <a:gridCol w="1379217">
                  <a:extLst>
                    <a:ext uri="{9D8B030D-6E8A-4147-A177-3AD203B41FA5}">
                      <a16:colId xmlns:a16="http://schemas.microsoft.com/office/drawing/2014/main" val="13668557"/>
                    </a:ext>
                  </a:extLst>
                </a:gridCol>
                <a:gridCol w="1393933">
                  <a:extLst>
                    <a:ext uri="{9D8B030D-6E8A-4147-A177-3AD203B41FA5}">
                      <a16:colId xmlns:a16="http://schemas.microsoft.com/office/drawing/2014/main" val="4148225263"/>
                    </a:ext>
                  </a:extLst>
                </a:gridCol>
                <a:gridCol w="1579618">
                  <a:extLst>
                    <a:ext uri="{9D8B030D-6E8A-4147-A177-3AD203B41FA5}">
                      <a16:colId xmlns:a16="http://schemas.microsoft.com/office/drawing/2014/main" val="1904170569"/>
                    </a:ext>
                  </a:extLst>
                </a:gridCol>
                <a:gridCol w="1648109">
                  <a:extLst>
                    <a:ext uri="{9D8B030D-6E8A-4147-A177-3AD203B41FA5}">
                      <a16:colId xmlns:a16="http://schemas.microsoft.com/office/drawing/2014/main" val="1734199016"/>
                    </a:ext>
                  </a:extLst>
                </a:gridCol>
              </a:tblGrid>
              <a:tr h="630529">
                <a:tc>
                  <a:txBody>
                    <a:bodyPr/>
                    <a:lstStyle/>
                    <a:p>
                      <a:endParaRPr lang="en-US" sz="1500"/>
                    </a:p>
                  </a:txBody>
                  <a:tcPr marL="73763" marR="73763" marT="36881" marB="36881"/>
                </a:tc>
                <a:tc>
                  <a:txBody>
                    <a:bodyPr/>
                    <a:lstStyle/>
                    <a:p>
                      <a:r>
                        <a:rPr lang="en-US" sz="1500" dirty="0"/>
                        <a:t>Operating Cost</a:t>
                      </a:r>
                    </a:p>
                  </a:txBody>
                  <a:tcPr marL="73763" marR="73763" marT="36881" marB="36881"/>
                </a:tc>
                <a:tc>
                  <a:txBody>
                    <a:bodyPr/>
                    <a:lstStyle/>
                    <a:p>
                      <a:r>
                        <a:rPr lang="en-US" sz="1500"/>
                        <a:t>Capability</a:t>
                      </a:r>
                    </a:p>
                  </a:txBody>
                  <a:tcPr marL="73763" marR="73763" marT="36881" marB="36881"/>
                </a:tc>
                <a:tc>
                  <a:txBody>
                    <a:bodyPr/>
                    <a:lstStyle/>
                    <a:p>
                      <a:r>
                        <a:rPr lang="en-US" sz="1500"/>
                        <a:t>Data Sovereignty</a:t>
                      </a:r>
                    </a:p>
                  </a:txBody>
                  <a:tcPr marL="73763" marR="73763" marT="36881" marB="36881"/>
                </a:tc>
                <a:tc>
                  <a:txBody>
                    <a:bodyPr/>
                    <a:lstStyle/>
                    <a:p>
                      <a:r>
                        <a:rPr lang="en-US" sz="1500" dirty="0"/>
                        <a:t>Compliance Risk</a:t>
                      </a:r>
                    </a:p>
                  </a:txBody>
                  <a:tcPr marL="73763" marR="73763" marT="36881" marB="36881"/>
                </a:tc>
                <a:extLst>
                  <a:ext uri="{0D108BD9-81ED-4DB2-BD59-A6C34878D82A}">
                    <a16:rowId xmlns:a16="http://schemas.microsoft.com/office/drawing/2014/main" val="3599207231"/>
                  </a:ext>
                </a:extLst>
              </a:tr>
              <a:tr h="630529">
                <a:tc>
                  <a:txBody>
                    <a:bodyPr/>
                    <a:lstStyle/>
                    <a:p>
                      <a:r>
                        <a:rPr lang="en-US" sz="1500" b="1" dirty="0"/>
                        <a:t>Do Nothing</a:t>
                      </a:r>
                    </a:p>
                  </a:txBody>
                  <a:tcPr marL="73763" marR="73763" marT="36881" marB="36881"/>
                </a:tc>
                <a:tc>
                  <a:txBody>
                    <a:bodyPr/>
                    <a:lstStyle/>
                    <a:p>
                      <a:r>
                        <a:rPr lang="en-US" sz="1500" dirty="0"/>
                        <a:t>Low</a:t>
                      </a:r>
                    </a:p>
                  </a:txBody>
                  <a:tcPr marL="73763" marR="73763" marT="36881" marB="36881"/>
                </a:tc>
                <a:tc>
                  <a:txBody>
                    <a:bodyPr/>
                    <a:lstStyle/>
                    <a:p>
                      <a:r>
                        <a:rPr lang="en-US" sz="1500"/>
                        <a:t>Medium</a:t>
                      </a:r>
                    </a:p>
                  </a:txBody>
                  <a:tcPr marL="73763" marR="73763" marT="36881" marB="36881"/>
                </a:tc>
                <a:tc>
                  <a:txBody>
                    <a:bodyPr/>
                    <a:lstStyle/>
                    <a:p>
                      <a:r>
                        <a:rPr lang="en-US" sz="1500"/>
                        <a:t>Low</a:t>
                      </a:r>
                    </a:p>
                  </a:txBody>
                  <a:tcPr marL="73763" marR="73763" marT="36881" marB="36881"/>
                </a:tc>
                <a:tc>
                  <a:txBody>
                    <a:bodyPr/>
                    <a:lstStyle/>
                    <a:p>
                      <a:r>
                        <a:rPr lang="en-US" sz="1500" dirty="0"/>
                        <a:t>High (they turn to the shadow)</a:t>
                      </a:r>
                    </a:p>
                  </a:txBody>
                  <a:tcPr marL="73763" marR="73763" marT="36881" marB="36881"/>
                </a:tc>
                <a:extLst>
                  <a:ext uri="{0D108BD9-81ED-4DB2-BD59-A6C34878D82A}">
                    <a16:rowId xmlns:a16="http://schemas.microsoft.com/office/drawing/2014/main" val="2700530477"/>
                  </a:ext>
                </a:extLst>
              </a:tr>
              <a:tr h="630529">
                <a:tc>
                  <a:txBody>
                    <a:bodyPr/>
                    <a:lstStyle/>
                    <a:p>
                      <a:r>
                        <a:rPr lang="en-US" sz="1500" b="1" dirty="0"/>
                        <a:t>Contractual</a:t>
                      </a:r>
                    </a:p>
                  </a:txBody>
                  <a:tcPr marL="73763" marR="73763" marT="36881" marB="36881"/>
                </a:tc>
                <a:tc>
                  <a:txBody>
                    <a:bodyPr/>
                    <a:lstStyle/>
                    <a:p>
                      <a:r>
                        <a:rPr lang="en-US" sz="1500" dirty="0"/>
                        <a:t>Medium (</a:t>
                      </a:r>
                      <a:r>
                        <a:rPr lang="en-US" sz="1500" dirty="0" err="1"/>
                        <a:t>opex</a:t>
                      </a:r>
                      <a:r>
                        <a:rPr lang="en-US" sz="1500" dirty="0"/>
                        <a:t>)</a:t>
                      </a:r>
                    </a:p>
                  </a:txBody>
                  <a:tcPr marL="73763" marR="73763" marT="36881" marB="36881"/>
                </a:tc>
                <a:tc>
                  <a:txBody>
                    <a:bodyPr/>
                    <a:lstStyle/>
                    <a:p>
                      <a:r>
                        <a:rPr lang="en-US" sz="1500" dirty="0"/>
                        <a:t>High</a:t>
                      </a:r>
                    </a:p>
                  </a:txBody>
                  <a:tcPr marL="73763" marR="73763" marT="36881" marB="36881"/>
                </a:tc>
                <a:tc>
                  <a:txBody>
                    <a:bodyPr/>
                    <a:lstStyle/>
                    <a:p>
                      <a:r>
                        <a:rPr lang="en-US" sz="1500" dirty="0"/>
                        <a:t>Medium-High</a:t>
                      </a:r>
                    </a:p>
                  </a:txBody>
                  <a:tcPr marL="73763" marR="73763" marT="36881" marB="36881"/>
                </a:tc>
                <a:tc>
                  <a:txBody>
                    <a:bodyPr/>
                    <a:lstStyle/>
                    <a:p>
                      <a:r>
                        <a:rPr lang="en-US" sz="1500" dirty="0"/>
                        <a:t>Medium-Low</a:t>
                      </a:r>
                    </a:p>
                  </a:txBody>
                  <a:tcPr marL="73763" marR="73763" marT="36881" marB="36881"/>
                </a:tc>
                <a:extLst>
                  <a:ext uri="{0D108BD9-81ED-4DB2-BD59-A6C34878D82A}">
                    <a16:rowId xmlns:a16="http://schemas.microsoft.com/office/drawing/2014/main" val="1458720573"/>
                  </a:ext>
                </a:extLst>
              </a:tr>
              <a:tr h="877405">
                <a:tc>
                  <a:txBody>
                    <a:bodyPr/>
                    <a:lstStyle/>
                    <a:p>
                      <a:r>
                        <a:rPr lang="en-US" sz="1500" b="1" dirty="0"/>
                        <a:t>Local</a:t>
                      </a:r>
                    </a:p>
                  </a:txBody>
                  <a:tcPr marL="73763" marR="73763" marT="36881" marB="36881"/>
                </a:tc>
                <a:tc>
                  <a:txBody>
                    <a:bodyPr/>
                    <a:lstStyle/>
                    <a:p>
                      <a:r>
                        <a:rPr lang="en-US" sz="1500" dirty="0"/>
                        <a:t>High (capex + </a:t>
                      </a:r>
                      <a:r>
                        <a:rPr lang="en-US" sz="1500" dirty="0" err="1"/>
                        <a:t>opex</a:t>
                      </a:r>
                      <a:r>
                        <a:rPr lang="en-US" sz="1500" dirty="0"/>
                        <a:t>)</a:t>
                      </a:r>
                    </a:p>
                  </a:txBody>
                  <a:tcPr marL="73763" marR="73763" marT="36881" marB="36881"/>
                </a:tc>
                <a:tc>
                  <a:txBody>
                    <a:bodyPr/>
                    <a:lstStyle/>
                    <a:p>
                      <a:r>
                        <a:rPr lang="en-US" sz="1500" dirty="0"/>
                        <a:t>Medium</a:t>
                      </a:r>
                    </a:p>
                  </a:txBody>
                  <a:tcPr marL="73763" marR="73763" marT="36881" marB="36881"/>
                </a:tc>
                <a:tc>
                  <a:txBody>
                    <a:bodyPr/>
                    <a:lstStyle/>
                    <a:p>
                      <a:r>
                        <a:rPr lang="en-US" sz="1500" dirty="0"/>
                        <a:t>Highest</a:t>
                      </a:r>
                    </a:p>
                  </a:txBody>
                  <a:tcPr marL="73763" marR="73763" marT="36881" marB="36881"/>
                </a:tc>
                <a:tc>
                  <a:txBody>
                    <a:bodyPr/>
                    <a:lstStyle/>
                    <a:p>
                      <a:r>
                        <a:rPr lang="en-US" sz="1500" dirty="0"/>
                        <a:t>Medium-Low</a:t>
                      </a:r>
                    </a:p>
                  </a:txBody>
                  <a:tcPr marL="73763" marR="73763" marT="36881" marB="36881"/>
                </a:tc>
                <a:extLst>
                  <a:ext uri="{0D108BD9-81ED-4DB2-BD59-A6C34878D82A}">
                    <a16:rowId xmlns:a16="http://schemas.microsoft.com/office/drawing/2014/main" val="561634468"/>
                  </a:ext>
                </a:extLst>
              </a:tr>
            </a:tbl>
          </a:graphicData>
        </a:graphic>
      </p:graphicFrame>
    </p:spTree>
    <p:extLst>
      <p:ext uri="{BB962C8B-B14F-4D97-AF65-F5344CB8AC3E}">
        <p14:creationId xmlns:p14="http://schemas.microsoft.com/office/powerpoint/2010/main" val="2908903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58C4CC3-9374-79C9-7992-BB3E6E16839B}"/>
            </a:ext>
          </a:extLst>
        </p:cNvPr>
        <p:cNvGrpSpPr/>
        <p:nvPr/>
      </p:nvGrpSpPr>
      <p:grpSpPr>
        <a:xfrm>
          <a:off x="0" y="0"/>
          <a:ext cx="0" cy="0"/>
          <a:chOff x="0" y="0"/>
          <a:chExt cx="0" cy="0"/>
        </a:xfrm>
      </p:grpSpPr>
      <p:sp>
        <p:nvSpPr>
          <p:cNvPr id="29" name="Rectangle 28">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ext 0">
            <a:extLst>
              <a:ext uri="{FF2B5EF4-FFF2-40B4-BE49-F238E27FC236}">
                <a16:creationId xmlns:a16="http://schemas.microsoft.com/office/drawing/2014/main" id="{E8ED7BA6-39F9-324B-9AC7-B9806792A22C}"/>
              </a:ext>
            </a:extLst>
          </p:cNvPr>
          <p:cNvSpPr/>
          <p:nvPr/>
        </p:nvSpPr>
        <p:spPr>
          <a:xfrm>
            <a:off x="628650" y="336540"/>
            <a:ext cx="3530753" cy="919238"/>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900" b="1" dirty="0">
                <a:solidFill>
                  <a:schemeClr val="bg1"/>
                </a:solidFill>
                <a:latin typeface="+mj-lt"/>
                <a:ea typeface="+mj-ea"/>
                <a:cs typeface="+mj-cs"/>
              </a:rPr>
              <a:t>Vendors</a:t>
            </a:r>
            <a:endParaRPr lang="en-US" sz="2900" dirty="0">
              <a:solidFill>
                <a:schemeClr val="bg1"/>
              </a:solidFill>
              <a:latin typeface="+mj-lt"/>
              <a:ea typeface="+mj-ea"/>
              <a:cs typeface="+mj-cs"/>
            </a:endParaRPr>
          </a:p>
        </p:txBody>
      </p:sp>
      <p:cxnSp>
        <p:nvCxnSpPr>
          <p:cNvPr id="31" name="Straight Connector 30">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3904" y="1312317"/>
            <a:ext cx="353872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FE03E7AC-25F4-360F-0489-381CFE43C3A7}"/>
              </a:ext>
            </a:extLst>
          </p:cNvPr>
          <p:cNvSpPr txBox="1"/>
          <p:nvPr/>
        </p:nvSpPr>
        <p:spPr>
          <a:xfrm>
            <a:off x="486701" y="1715674"/>
            <a:ext cx="3672702" cy="2735782"/>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dirty="0">
                <a:solidFill>
                  <a:schemeClr val="bg1"/>
                </a:solidFill>
              </a:rPr>
              <a:t>Require AI disclosure</a:t>
            </a:r>
          </a:p>
          <a:p>
            <a:pPr marL="285750" indent="-228600">
              <a:lnSpc>
                <a:spcPct val="90000"/>
              </a:lnSpc>
              <a:spcAft>
                <a:spcPts val="600"/>
              </a:spcAft>
              <a:buFont typeface="Arial" panose="020B0604020202020204" pitchFamily="34" charset="0"/>
              <a:buChar char="•"/>
            </a:pPr>
            <a:r>
              <a:rPr lang="en-US" dirty="0">
                <a:solidFill>
                  <a:schemeClr val="bg1"/>
                </a:solidFill>
              </a:rPr>
              <a:t>Map applicable policy to contracts</a:t>
            </a:r>
          </a:p>
          <a:p>
            <a:pPr marL="285750" indent="-228600">
              <a:lnSpc>
                <a:spcPct val="90000"/>
              </a:lnSpc>
              <a:spcAft>
                <a:spcPts val="600"/>
              </a:spcAft>
              <a:buFont typeface="Arial" panose="020B0604020202020204" pitchFamily="34" charset="0"/>
              <a:buChar char="•"/>
            </a:pPr>
            <a:r>
              <a:rPr lang="en-US" dirty="0">
                <a:solidFill>
                  <a:schemeClr val="bg1"/>
                </a:solidFill>
              </a:rPr>
              <a:t>Monitor inputs and outputs</a:t>
            </a:r>
          </a:p>
        </p:txBody>
      </p:sp>
      <p:cxnSp>
        <p:nvCxnSpPr>
          <p:cNvPr id="33" name="Straight Connector 32">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5520" y="4280754"/>
            <a:ext cx="353549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4A18181B-4C00-C7FA-5462-627E5E2BE4B2}"/>
              </a:ext>
            </a:extLst>
          </p:cNvPr>
          <p:cNvPicPr>
            <a:picLocks noChangeAspect="1"/>
          </p:cNvPicPr>
          <p:nvPr/>
        </p:nvPicPr>
        <p:blipFill>
          <a:blip r:embed="rId3"/>
          <a:srcRect l="23548" r="18406" b="-1"/>
          <a:stretch>
            <a:fillRect/>
          </a:stretch>
        </p:blipFill>
        <p:spPr>
          <a:xfrm>
            <a:off x="4894089" y="10"/>
            <a:ext cx="4249911" cy="5143490"/>
          </a:xfrm>
          <a:prstGeom prst="rect">
            <a:avLst/>
          </a:prstGeom>
        </p:spPr>
      </p:pic>
    </p:spTree>
    <p:extLst>
      <p:ext uri="{BB962C8B-B14F-4D97-AF65-F5344CB8AC3E}">
        <p14:creationId xmlns:p14="http://schemas.microsoft.com/office/powerpoint/2010/main" val="153587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2AADD15-C3D1-5325-8B16-9E547002D897}"/>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BBAE1FB-01FC-58B4-E1A5-FBD295C82D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D8F1449-ACAA-0E3E-A2D7-526BCE178B96}"/>
              </a:ext>
            </a:extLst>
          </p:cNvPr>
          <p:cNvPicPr>
            <a:picLocks noChangeAspect="1"/>
          </p:cNvPicPr>
          <p:nvPr/>
        </p:nvPicPr>
        <p:blipFill>
          <a:blip r:embed="rId3"/>
          <a:srcRect t="6810" r="10370" b="2281"/>
          <a:stretch>
            <a:fillRect/>
          </a:stretch>
        </p:blipFill>
        <p:spPr>
          <a:xfrm>
            <a:off x="2642616" y="10"/>
            <a:ext cx="6501384" cy="5143490"/>
          </a:xfrm>
          <a:prstGeom prst="rect">
            <a:avLst/>
          </a:prstGeom>
        </p:spPr>
      </p:pic>
      <p:sp>
        <p:nvSpPr>
          <p:cNvPr id="12" name="Rectangle 11">
            <a:extLst>
              <a:ext uri="{FF2B5EF4-FFF2-40B4-BE49-F238E27FC236}">
                <a16:creationId xmlns:a16="http://schemas.microsoft.com/office/drawing/2014/main" id="{9BA8D180-282F-5555-8941-CC0021A01C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004404" cy="51435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0">
            <a:extLst>
              <a:ext uri="{FF2B5EF4-FFF2-40B4-BE49-F238E27FC236}">
                <a16:creationId xmlns:a16="http://schemas.microsoft.com/office/drawing/2014/main" id="{7AF95DBD-964B-11F8-002F-8853A48388C4}"/>
              </a:ext>
            </a:extLst>
          </p:cNvPr>
          <p:cNvSpPr/>
          <p:nvPr/>
        </p:nvSpPr>
        <p:spPr>
          <a:xfrm>
            <a:off x="358485" y="841772"/>
            <a:ext cx="3017520" cy="240310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600" b="1" dirty="0">
                <a:solidFill>
                  <a:schemeClr val="bg1"/>
                </a:solidFill>
                <a:latin typeface="+mj-lt"/>
                <a:ea typeface="+mj-ea"/>
                <a:cs typeface="+mj-cs"/>
              </a:rPr>
              <a:t>Govern</a:t>
            </a:r>
            <a:endParaRPr lang="en-US" sz="3600" dirty="0">
              <a:solidFill>
                <a:schemeClr val="bg1"/>
              </a:solidFill>
              <a:latin typeface="+mj-lt"/>
              <a:ea typeface="+mj-ea"/>
              <a:cs typeface="+mj-cs"/>
            </a:endParaRPr>
          </a:p>
        </p:txBody>
      </p:sp>
      <p:sp>
        <p:nvSpPr>
          <p:cNvPr id="5" name="TextBox 4">
            <a:extLst>
              <a:ext uri="{FF2B5EF4-FFF2-40B4-BE49-F238E27FC236}">
                <a16:creationId xmlns:a16="http://schemas.microsoft.com/office/drawing/2014/main" id="{89CF5925-1159-2DFC-8E0F-9D2EAF788B87}"/>
              </a:ext>
            </a:extLst>
          </p:cNvPr>
          <p:cNvSpPr txBox="1"/>
          <p:nvPr/>
        </p:nvSpPr>
        <p:spPr>
          <a:xfrm>
            <a:off x="358485" y="3654691"/>
            <a:ext cx="3017519" cy="906106"/>
          </a:xfrm>
          <a:prstGeom prst="rect">
            <a:avLst/>
          </a:prstGeom>
        </p:spPr>
        <p:txBody>
          <a:bodyPr vert="horz" lIns="91440" tIns="45720" rIns="91440" bIns="45720" rtlCol="0">
            <a:normAutofit/>
          </a:bodyPr>
          <a:lstStyle/>
          <a:p>
            <a:pPr>
              <a:lnSpc>
                <a:spcPct val="90000"/>
              </a:lnSpc>
              <a:spcBef>
                <a:spcPts val="1000"/>
              </a:spcBef>
            </a:pPr>
            <a:r>
              <a:rPr lang="en-US" sz="1500">
                <a:solidFill>
                  <a:schemeClr val="bg1"/>
                </a:solidFill>
              </a:rPr>
              <a:t>With Communication and Tools</a:t>
            </a:r>
          </a:p>
        </p:txBody>
      </p:sp>
      <p:sp>
        <p:nvSpPr>
          <p:cNvPr id="14" name="Rectangle 13">
            <a:extLst>
              <a:ext uri="{FF2B5EF4-FFF2-40B4-BE49-F238E27FC236}">
                <a16:creationId xmlns:a16="http://schemas.microsoft.com/office/drawing/2014/main" id="{30BD5B9D-5242-AE4D-F046-EC829C8811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CE6064B4-859C-637C-F453-6D204F487A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9F7D5ACA-6CFA-9C48-2F75-A3C00524B972}"/>
              </a:ext>
            </a:extLst>
          </p:cNvPr>
          <p:cNvSpPr/>
          <p:nvPr/>
        </p:nvSpPr>
        <p:spPr>
          <a:xfrm>
            <a:off x="238193" y="409057"/>
            <a:ext cx="841572" cy="33986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550781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D71482-DD90-EBF7-06DE-8466CA15F79F}"/>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3AD41DB-DF9F-49BC-85AE-6AB1840AD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0">
            <a:extLst>
              <a:ext uri="{FF2B5EF4-FFF2-40B4-BE49-F238E27FC236}">
                <a16:creationId xmlns:a16="http://schemas.microsoft.com/office/drawing/2014/main" id="{298D4CAC-91E4-2C12-9ABF-66987A5D6772}"/>
              </a:ext>
            </a:extLst>
          </p:cNvPr>
          <p:cNvSpPr/>
          <p:nvPr/>
        </p:nvSpPr>
        <p:spPr>
          <a:xfrm>
            <a:off x="628650" y="3502483"/>
            <a:ext cx="3293268" cy="880275"/>
          </a:xfrm>
          <a:prstGeom prst="rect">
            <a:avLst/>
          </a:prstGeom>
        </p:spPr>
        <p:txBody>
          <a:bodyPr vert="horz" lIns="91440" tIns="45720" rIns="91440" bIns="45720" rtlCol="0" anchor="t">
            <a:normAutofit/>
          </a:bodyPr>
          <a:lstStyle/>
          <a:p>
            <a:pPr marL="0" indent="0">
              <a:lnSpc>
                <a:spcPct val="90000"/>
              </a:lnSpc>
              <a:spcBef>
                <a:spcPct val="0"/>
              </a:spcBef>
              <a:spcAft>
                <a:spcPts val="600"/>
              </a:spcAft>
            </a:pPr>
            <a:r>
              <a:rPr lang="en-US" sz="3000" b="1">
                <a:solidFill>
                  <a:schemeClr val="bg1"/>
                </a:solidFill>
                <a:latin typeface="+mj-lt"/>
                <a:ea typeface="+mj-ea"/>
                <a:cs typeface="+mj-cs"/>
              </a:rPr>
              <a:t>Staying Ahead</a:t>
            </a:r>
            <a:endParaRPr lang="en-US" sz="3000">
              <a:solidFill>
                <a:schemeClr val="bg1"/>
              </a:solidFill>
              <a:latin typeface="+mj-lt"/>
              <a:ea typeface="+mj-ea"/>
              <a:cs typeface="+mj-cs"/>
            </a:endParaRPr>
          </a:p>
        </p:txBody>
      </p:sp>
      <p:pic>
        <p:nvPicPr>
          <p:cNvPr id="4" name="Picture 3">
            <a:extLst>
              <a:ext uri="{FF2B5EF4-FFF2-40B4-BE49-F238E27FC236}">
                <a16:creationId xmlns:a16="http://schemas.microsoft.com/office/drawing/2014/main" id="{7B9B7BCA-CEED-3E1B-8AB4-28BC9459096D}"/>
              </a:ext>
            </a:extLst>
          </p:cNvPr>
          <p:cNvPicPr>
            <a:picLocks noChangeAspect="1"/>
          </p:cNvPicPr>
          <p:nvPr/>
        </p:nvPicPr>
        <p:blipFill>
          <a:blip r:embed="rId3"/>
          <a:srcRect t="29171" b="10857"/>
          <a:stretch>
            <a:fillRect/>
          </a:stretch>
        </p:blipFill>
        <p:spPr>
          <a:xfrm>
            <a:off x="20" y="10"/>
            <a:ext cx="9143980" cy="2988673"/>
          </a:xfrm>
          <a:custGeom>
            <a:avLst/>
            <a:gdLst/>
            <a:ahLst/>
            <a:cxnLst/>
            <a:rect l="l" t="t" r="r" b="b"/>
            <a:pathLst>
              <a:path w="12192000" h="3984912">
                <a:moveTo>
                  <a:pt x="0" y="0"/>
                </a:moveTo>
                <a:lnTo>
                  <a:pt x="12192000" y="0"/>
                </a:lnTo>
                <a:lnTo>
                  <a:pt x="12192000" y="566059"/>
                </a:lnTo>
                <a:lnTo>
                  <a:pt x="12192000" y="794037"/>
                </a:lnTo>
                <a:lnTo>
                  <a:pt x="12192000" y="2336800"/>
                </a:lnTo>
                <a:lnTo>
                  <a:pt x="12192000" y="2631227"/>
                </a:lnTo>
                <a:lnTo>
                  <a:pt x="12192000" y="3908712"/>
                </a:lnTo>
                <a:lnTo>
                  <a:pt x="9439275" y="3984912"/>
                </a:lnTo>
                <a:lnTo>
                  <a:pt x="5572127" y="3737262"/>
                </a:lnTo>
                <a:lnTo>
                  <a:pt x="0" y="3908712"/>
                </a:lnTo>
                <a:lnTo>
                  <a:pt x="0" y="2631227"/>
                </a:lnTo>
                <a:lnTo>
                  <a:pt x="0" y="2336800"/>
                </a:lnTo>
                <a:lnTo>
                  <a:pt x="0" y="794037"/>
                </a:lnTo>
                <a:lnTo>
                  <a:pt x="0" y="566059"/>
                </a:lnTo>
                <a:close/>
              </a:path>
            </a:pathLst>
          </a:custGeom>
        </p:spPr>
      </p:pic>
      <p:grpSp>
        <p:nvGrpSpPr>
          <p:cNvPr id="12" name="Group 11">
            <a:extLst>
              <a:ext uri="{FF2B5EF4-FFF2-40B4-BE49-F238E27FC236}">
                <a16:creationId xmlns:a16="http://schemas.microsoft.com/office/drawing/2014/main" id="{A4AE1828-51FD-4AD7-BCF6-9AF5C696CE5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646744"/>
            <a:ext cx="9144000" cy="567876"/>
            <a:chOff x="0" y="2959818"/>
            <a:chExt cx="12192000" cy="757168"/>
          </a:xfrm>
        </p:grpSpPr>
        <p:sp>
          <p:nvSpPr>
            <p:cNvPr id="13" name="Freeform: Shape 12">
              <a:extLst>
                <a:ext uri="{FF2B5EF4-FFF2-40B4-BE49-F238E27FC236}">
                  <a16:creationId xmlns:a16="http://schemas.microsoft.com/office/drawing/2014/main" id="{8542C7CD-02BE-4ADE-8D2F-DFB759D71A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840A04EE-8E37-4C28-B09B-A9593A4AAB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4">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5" name="TextBox 4">
            <a:extLst>
              <a:ext uri="{FF2B5EF4-FFF2-40B4-BE49-F238E27FC236}">
                <a16:creationId xmlns:a16="http://schemas.microsoft.com/office/drawing/2014/main" id="{1773C41D-1BE8-7132-38F9-681599D2F330}"/>
              </a:ext>
            </a:extLst>
          </p:cNvPr>
          <p:cNvSpPr txBox="1"/>
          <p:nvPr/>
        </p:nvSpPr>
        <p:spPr>
          <a:xfrm>
            <a:off x="4248150" y="3502483"/>
            <a:ext cx="4269581" cy="880275"/>
          </a:xfrm>
          <a:prstGeom prst="rect">
            <a:avLst/>
          </a:prstGeom>
        </p:spPr>
        <p:txBody>
          <a:bodyPr vert="horz" lIns="91440" tIns="45720" rIns="91440" bIns="45720" rtlCol="0">
            <a:noAutofit/>
          </a:bodyPr>
          <a:lstStyle/>
          <a:p>
            <a:pPr indent="-228600">
              <a:lnSpc>
                <a:spcPct val="90000"/>
              </a:lnSpc>
              <a:spcAft>
                <a:spcPts val="600"/>
              </a:spcAft>
              <a:buFont typeface="Arial" panose="020B0604020202020204" pitchFamily="34" charset="0"/>
              <a:buChar char="•"/>
            </a:pPr>
            <a:r>
              <a:rPr lang="en-US" sz="2000" dirty="0">
                <a:solidFill>
                  <a:schemeClr val="bg1">
                    <a:alpha val="80000"/>
                  </a:schemeClr>
                </a:solidFill>
              </a:rPr>
              <a:t>Shadow AI adoption wins when sanctioned tools do not keep up.</a:t>
            </a:r>
          </a:p>
          <a:p>
            <a:pPr indent="-228600">
              <a:lnSpc>
                <a:spcPct val="90000"/>
              </a:lnSpc>
              <a:spcAft>
                <a:spcPts val="600"/>
              </a:spcAft>
              <a:buFont typeface="Arial" panose="020B0604020202020204" pitchFamily="34" charset="0"/>
              <a:buChar char="•"/>
            </a:pPr>
            <a:r>
              <a:rPr lang="en-US" sz="2000" dirty="0">
                <a:solidFill>
                  <a:schemeClr val="bg1">
                    <a:alpha val="80000"/>
                  </a:schemeClr>
                </a:solidFill>
              </a:rPr>
              <a:t>Sanctioned AI must also move fast!</a:t>
            </a:r>
          </a:p>
        </p:txBody>
      </p:sp>
    </p:spTree>
    <p:extLst>
      <p:ext uri="{BB962C8B-B14F-4D97-AF65-F5344CB8AC3E}">
        <p14:creationId xmlns:p14="http://schemas.microsoft.com/office/powerpoint/2010/main" val="3071451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BDA40E4-BDC8-A53C-A863-A6F3CF2ECD9E}"/>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 0">
            <a:extLst>
              <a:ext uri="{FF2B5EF4-FFF2-40B4-BE49-F238E27FC236}">
                <a16:creationId xmlns:a16="http://schemas.microsoft.com/office/drawing/2014/main" id="{5B61C4DF-200E-277F-433D-ECC84BE9522E}"/>
              </a:ext>
            </a:extLst>
          </p:cNvPr>
          <p:cNvSpPr/>
          <p:nvPr/>
        </p:nvSpPr>
        <p:spPr>
          <a:xfrm>
            <a:off x="681340" y="1020360"/>
            <a:ext cx="3454005" cy="1790700"/>
          </a:xfrm>
          <a:prstGeom prst="rect">
            <a:avLst/>
          </a:prstGeom>
        </p:spPr>
        <p:txBody>
          <a:bodyPr vert="horz" lIns="91440" tIns="45720" rIns="91440" bIns="45720" rtlCol="0" anchor="b">
            <a:normAutofit/>
          </a:bodyPr>
          <a:lstStyle/>
          <a:p>
            <a:pPr marL="0" indent="0">
              <a:lnSpc>
                <a:spcPct val="90000"/>
              </a:lnSpc>
              <a:spcBef>
                <a:spcPct val="0"/>
              </a:spcBef>
              <a:spcAft>
                <a:spcPts val="600"/>
              </a:spcAft>
            </a:pPr>
            <a:r>
              <a:rPr lang="en-US" sz="3800" b="1" dirty="0">
                <a:solidFill>
                  <a:schemeClr val="bg1"/>
                </a:solidFill>
                <a:latin typeface="+mj-lt"/>
                <a:ea typeface="+mj-ea"/>
                <a:cs typeface="+mj-cs"/>
              </a:rPr>
              <a:t>AI Governance Board</a:t>
            </a:r>
            <a:endParaRPr lang="en-US" sz="3800" dirty="0">
              <a:solidFill>
                <a:schemeClr val="bg1"/>
              </a:solidFill>
              <a:latin typeface="+mj-lt"/>
              <a:ea typeface="+mj-ea"/>
              <a:cs typeface="+mj-cs"/>
            </a:endParaRPr>
          </a:p>
        </p:txBody>
      </p:sp>
      <p:sp>
        <p:nvSpPr>
          <p:cNvPr id="3" name="TextBox 2">
            <a:extLst>
              <a:ext uri="{FF2B5EF4-FFF2-40B4-BE49-F238E27FC236}">
                <a16:creationId xmlns:a16="http://schemas.microsoft.com/office/drawing/2014/main" id="{3BA4BA89-9BB7-F9E5-ABD9-A25EAD5A4C75}"/>
              </a:ext>
            </a:extLst>
          </p:cNvPr>
          <p:cNvSpPr txBox="1"/>
          <p:nvPr/>
        </p:nvSpPr>
        <p:spPr>
          <a:xfrm>
            <a:off x="681340" y="2880117"/>
            <a:ext cx="3454005" cy="1241821"/>
          </a:xfrm>
          <a:prstGeom prst="rect">
            <a:avLst/>
          </a:prstGeom>
        </p:spPr>
        <p:txBody>
          <a:bodyPr vert="horz" lIns="91440" tIns="45720" rIns="91440" bIns="45720" rtlCol="0">
            <a:normAutofit/>
          </a:bodyPr>
          <a:lstStyle/>
          <a:p>
            <a:pPr>
              <a:lnSpc>
                <a:spcPct val="90000"/>
              </a:lnSpc>
              <a:spcBef>
                <a:spcPts val="1000"/>
              </a:spcBef>
            </a:pPr>
            <a:r>
              <a:rPr lang="en-US" sz="1500" dirty="0">
                <a:solidFill>
                  <a:schemeClr val="bg1"/>
                </a:solidFill>
              </a:rPr>
              <a:t>…Communication and understanding is your best weapon</a:t>
            </a:r>
          </a:p>
        </p:txBody>
      </p:sp>
      <p:pic>
        <p:nvPicPr>
          <p:cNvPr id="5" name="Picture 4">
            <a:extLst>
              <a:ext uri="{FF2B5EF4-FFF2-40B4-BE49-F238E27FC236}">
                <a16:creationId xmlns:a16="http://schemas.microsoft.com/office/drawing/2014/main" id="{4C1DD8D4-9618-8CEC-0338-CF1E3FFDADBC}"/>
              </a:ext>
            </a:extLst>
          </p:cNvPr>
          <p:cNvPicPr>
            <a:picLocks noChangeAspect="1"/>
          </p:cNvPicPr>
          <p:nvPr/>
        </p:nvPicPr>
        <p:blipFill>
          <a:blip r:embed="rId3">
            <a:alphaModFix/>
          </a:blip>
          <a:srcRect l="10575" r="1786" b="-4"/>
          <a:stretch>
            <a:fillRect/>
          </a:stretch>
        </p:blipFill>
        <p:spPr>
          <a:xfrm>
            <a:off x="4350550" y="792956"/>
            <a:ext cx="4438051" cy="3557587"/>
          </a:xfrm>
          <a:prstGeom prst="rect">
            <a:avLst/>
          </a:prstGeom>
        </p:spPr>
      </p:pic>
      <p:sp>
        <p:nvSpPr>
          <p:cNvPr id="12" name="Rectangle 11">
            <a:extLst>
              <a:ext uri="{FF2B5EF4-FFF2-40B4-BE49-F238E27FC236}">
                <a16:creationId xmlns:a16="http://schemas.microsoft.com/office/drawing/2014/main" id="{D84C2E9E-0B5D-4B5F-9A1F-70EBDCE390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845" y="898326"/>
            <a:ext cx="8240309" cy="3346848"/>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8122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78BE6D3-B87F-832E-F610-0B9F5EE9BA0F}"/>
            </a:ext>
          </a:extLst>
        </p:cNvPr>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0">
            <a:extLst>
              <a:ext uri="{FF2B5EF4-FFF2-40B4-BE49-F238E27FC236}">
                <a16:creationId xmlns:a16="http://schemas.microsoft.com/office/drawing/2014/main" id="{50DC63B9-A8EB-5491-46C0-339D6DC36157}"/>
              </a:ext>
            </a:extLst>
          </p:cNvPr>
          <p:cNvSpPr/>
          <p:nvPr/>
        </p:nvSpPr>
        <p:spPr>
          <a:xfrm>
            <a:off x="5236368" y="1231314"/>
            <a:ext cx="3293268" cy="992579"/>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3000" b="1" dirty="0">
                <a:solidFill>
                  <a:schemeClr val="bg1"/>
                </a:solidFill>
                <a:latin typeface="+mj-lt"/>
                <a:ea typeface="+mj-ea"/>
                <a:cs typeface="+mj-cs"/>
              </a:rPr>
              <a:t>Possible Roles in a Governance Board</a:t>
            </a:r>
            <a:endParaRPr lang="en-US" sz="3000" dirty="0">
              <a:solidFill>
                <a:schemeClr val="bg1"/>
              </a:solidFill>
              <a:latin typeface="+mj-lt"/>
              <a:ea typeface="+mj-ea"/>
              <a:cs typeface="+mj-cs"/>
            </a:endParaRPr>
          </a:p>
        </p:txBody>
      </p:sp>
      <p:pic>
        <p:nvPicPr>
          <p:cNvPr id="3" name="Picture 2">
            <a:extLst>
              <a:ext uri="{FF2B5EF4-FFF2-40B4-BE49-F238E27FC236}">
                <a16:creationId xmlns:a16="http://schemas.microsoft.com/office/drawing/2014/main" id="{DEF595C7-9A1A-8947-4B30-631A809EEFAC}"/>
              </a:ext>
            </a:extLst>
          </p:cNvPr>
          <p:cNvPicPr>
            <a:picLocks noChangeAspect="1"/>
          </p:cNvPicPr>
          <p:nvPr/>
        </p:nvPicPr>
        <p:blipFill>
          <a:blip r:embed="rId3"/>
          <a:srcRect l="14880" r="6091" b="-4"/>
          <a:stretch>
            <a:fillRect/>
          </a:stretch>
        </p:blipFill>
        <p:spPr>
          <a:xfrm>
            <a:off x="620316" y="1123950"/>
            <a:ext cx="3945731" cy="3507581"/>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effectLst>
            <a:outerShdw blurRad="381000" dist="152400" dir="5400000" algn="t" rotWithShape="0">
              <a:prstClr val="black">
                <a:alpha val="10000"/>
              </a:prstClr>
            </a:outerShdw>
          </a:effectLst>
        </p:spPr>
      </p:pic>
      <p:grpSp>
        <p:nvGrpSpPr>
          <p:cNvPr id="31" name="Group 30">
            <a:extLst>
              <a:ext uri="{FF2B5EF4-FFF2-40B4-BE49-F238E27FC236}">
                <a16:creationId xmlns:a16="http://schemas.microsoft.com/office/drawing/2014/main" id="{0EAC7AFE-68C0-41EB-A1C7-108E60D7C3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0316" y="3596652"/>
            <a:ext cx="3945731" cy="1057992"/>
            <a:chOff x="827088" y="4795537"/>
            <a:chExt cx="5260975" cy="1410656"/>
          </a:xfrm>
        </p:grpSpPr>
        <p:sp>
          <p:nvSpPr>
            <p:cNvPr id="32" name="Freeform: Shape 31">
              <a:extLst>
                <a:ext uri="{FF2B5EF4-FFF2-40B4-BE49-F238E27FC236}">
                  <a16:creationId xmlns:a16="http://schemas.microsoft.com/office/drawing/2014/main" id="{127393A7-D6DA-410B-8699-AA56B57BF7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8" y="4795537"/>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8EC44C88-69E3-42EE-86E8-9B45F712B7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8" y="4795537"/>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 name="TextBox 3">
            <a:extLst>
              <a:ext uri="{FF2B5EF4-FFF2-40B4-BE49-F238E27FC236}">
                <a16:creationId xmlns:a16="http://schemas.microsoft.com/office/drawing/2014/main" id="{55BE220B-69B5-1049-3FD5-B4EE6C80C00A}"/>
              </a:ext>
            </a:extLst>
          </p:cNvPr>
          <p:cNvSpPr txBox="1"/>
          <p:nvPr/>
        </p:nvSpPr>
        <p:spPr>
          <a:xfrm>
            <a:off x="5236369" y="2359800"/>
            <a:ext cx="3293268" cy="2011500"/>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dirty="0">
                <a:solidFill>
                  <a:schemeClr val="bg1">
                    <a:alpha val="80000"/>
                  </a:schemeClr>
                </a:solidFill>
              </a:rPr>
              <a:t>Executive Sponsor</a:t>
            </a:r>
          </a:p>
          <a:p>
            <a:pPr marL="285750" indent="-228600">
              <a:lnSpc>
                <a:spcPct val="90000"/>
              </a:lnSpc>
              <a:spcAft>
                <a:spcPts val="600"/>
              </a:spcAft>
              <a:buFont typeface="Arial" panose="020B0604020202020204" pitchFamily="34" charset="0"/>
              <a:buChar char="•"/>
            </a:pPr>
            <a:r>
              <a:rPr lang="en-US" dirty="0">
                <a:solidFill>
                  <a:schemeClr val="bg1">
                    <a:alpha val="80000"/>
                  </a:schemeClr>
                </a:solidFill>
              </a:rPr>
              <a:t>Technical Architect</a:t>
            </a:r>
          </a:p>
          <a:p>
            <a:pPr marL="285750" indent="-228600">
              <a:lnSpc>
                <a:spcPct val="90000"/>
              </a:lnSpc>
              <a:spcAft>
                <a:spcPts val="600"/>
              </a:spcAft>
              <a:buFont typeface="Arial" panose="020B0604020202020204" pitchFamily="34" charset="0"/>
              <a:buChar char="•"/>
            </a:pPr>
            <a:r>
              <a:rPr lang="en-US" dirty="0">
                <a:solidFill>
                  <a:schemeClr val="bg1">
                    <a:alpha val="80000"/>
                  </a:schemeClr>
                </a:solidFill>
              </a:rPr>
              <a:t>Data Owners</a:t>
            </a:r>
          </a:p>
          <a:p>
            <a:pPr marL="285750" indent="-228600">
              <a:lnSpc>
                <a:spcPct val="90000"/>
              </a:lnSpc>
              <a:spcAft>
                <a:spcPts val="600"/>
              </a:spcAft>
              <a:buFont typeface="Arial" panose="020B0604020202020204" pitchFamily="34" charset="0"/>
              <a:buChar char="•"/>
            </a:pPr>
            <a:r>
              <a:rPr lang="en-US" dirty="0">
                <a:solidFill>
                  <a:schemeClr val="bg1">
                    <a:alpha val="80000"/>
                  </a:schemeClr>
                </a:solidFill>
              </a:rPr>
              <a:t>Data Stewards</a:t>
            </a:r>
          </a:p>
        </p:txBody>
      </p:sp>
    </p:spTree>
    <p:extLst>
      <p:ext uri="{BB962C8B-B14F-4D97-AF65-F5344CB8AC3E}">
        <p14:creationId xmlns:p14="http://schemas.microsoft.com/office/powerpoint/2010/main" val="3769100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00FAE8D-67FF-CE33-6427-4C72C823967C}"/>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68753809-621C-2FED-B379-6D9389EB7E26}"/>
              </a:ext>
            </a:extLst>
          </p:cNvPr>
          <p:cNvSpPr/>
          <p:nvPr/>
        </p:nvSpPr>
        <p:spPr>
          <a:xfrm>
            <a:off x="445225" y="285580"/>
            <a:ext cx="8183880" cy="480061"/>
          </a:xfrm>
          <a:prstGeom prst="rect">
            <a:avLst/>
          </a:prstGeom>
        </p:spPr>
        <p:txBody>
          <a:bodyPr vert="horz" lIns="91440" tIns="45720" rIns="91440" bIns="45720" rtlCol="0" anchor="ctr">
            <a:noAutofit/>
          </a:bodyPr>
          <a:lstStyle/>
          <a:p>
            <a:pPr marL="0" indent="0" algn="ctr">
              <a:lnSpc>
                <a:spcPct val="90000"/>
              </a:lnSpc>
              <a:spcBef>
                <a:spcPct val="0"/>
              </a:spcBef>
              <a:spcAft>
                <a:spcPts val="600"/>
              </a:spcAft>
            </a:pPr>
            <a:r>
              <a:rPr lang="en-US" sz="4800" b="1" dirty="0">
                <a:latin typeface="+mj-lt"/>
                <a:ea typeface="+mj-ea"/>
                <a:cs typeface="+mj-cs"/>
              </a:rPr>
              <a:t>IT Security Best Practices</a:t>
            </a:r>
            <a:endParaRPr lang="en-US" sz="4800" dirty="0">
              <a:latin typeface="+mj-lt"/>
              <a:ea typeface="+mj-ea"/>
              <a:cs typeface="+mj-cs"/>
            </a:endParaRPr>
          </a:p>
        </p:txBody>
      </p:sp>
      <p:sp>
        <p:nvSpPr>
          <p:cNvPr id="6" name="TextBox 5">
            <a:extLst>
              <a:ext uri="{FF2B5EF4-FFF2-40B4-BE49-F238E27FC236}">
                <a16:creationId xmlns:a16="http://schemas.microsoft.com/office/drawing/2014/main" id="{6DBFCCDA-35B9-B6EE-7939-991290318F9C}"/>
              </a:ext>
            </a:extLst>
          </p:cNvPr>
          <p:cNvSpPr txBox="1"/>
          <p:nvPr/>
        </p:nvSpPr>
        <p:spPr>
          <a:xfrm>
            <a:off x="419376" y="1651182"/>
            <a:ext cx="3920612" cy="2981195"/>
          </a:xfrm>
          <a:prstGeom prst="rect">
            <a:avLst/>
          </a:prstGeom>
        </p:spPr>
        <p:txBody>
          <a:bodyPr vert="horz" lIns="91440" tIns="45720" rIns="91440" bIns="45720" rtlCol="0">
            <a:noAutofit/>
          </a:bodyPr>
          <a:lstStyle/>
          <a:p>
            <a:pPr marL="285750" indent="-228600">
              <a:lnSpc>
                <a:spcPct val="90000"/>
              </a:lnSpc>
              <a:spcAft>
                <a:spcPts val="600"/>
              </a:spcAft>
              <a:buFont typeface="Arial" panose="020B0604020202020204" pitchFamily="34" charset="0"/>
              <a:buChar char="•"/>
            </a:pPr>
            <a:r>
              <a:rPr lang="en-US" dirty="0">
                <a:solidFill>
                  <a:schemeClr val="tx1">
                    <a:alpha val="80000"/>
                  </a:schemeClr>
                </a:solidFill>
              </a:rPr>
              <a:t>No local admin for users</a:t>
            </a:r>
          </a:p>
          <a:p>
            <a:pPr marL="285750" indent="-228600">
              <a:lnSpc>
                <a:spcPct val="90000"/>
              </a:lnSpc>
              <a:spcAft>
                <a:spcPts val="600"/>
              </a:spcAft>
              <a:buFont typeface="Arial" panose="020B0604020202020204" pitchFamily="34" charset="0"/>
              <a:buChar char="•"/>
            </a:pPr>
            <a:r>
              <a:rPr lang="en-US" dirty="0">
                <a:solidFill>
                  <a:schemeClr val="tx1">
                    <a:alpha val="80000"/>
                  </a:schemeClr>
                </a:solidFill>
              </a:rPr>
              <a:t>Edge Filtering </a:t>
            </a:r>
            <a:r>
              <a:rPr lang="en-US" dirty="0">
                <a:solidFill>
                  <a:schemeClr val="tx1">
                    <a:lumMod val="85000"/>
                  </a:schemeClr>
                </a:solidFill>
              </a:rPr>
              <a:t>CASB/SSE/SWG + DNS</a:t>
            </a:r>
          </a:p>
          <a:p>
            <a:pPr marL="285750" indent="-228600">
              <a:lnSpc>
                <a:spcPct val="90000"/>
              </a:lnSpc>
              <a:spcAft>
                <a:spcPts val="600"/>
              </a:spcAft>
              <a:buFont typeface="Arial" panose="020B0604020202020204" pitchFamily="34" charset="0"/>
              <a:buChar char="•"/>
            </a:pPr>
            <a:r>
              <a:rPr lang="en-US" dirty="0">
                <a:solidFill>
                  <a:schemeClr val="tx1">
                    <a:lumMod val="85000"/>
                  </a:schemeClr>
                </a:solidFill>
              </a:rPr>
              <a:t>Browser Extension Management</a:t>
            </a:r>
          </a:p>
          <a:p>
            <a:pPr marL="285750" indent="-228600">
              <a:lnSpc>
                <a:spcPct val="90000"/>
              </a:lnSpc>
              <a:spcAft>
                <a:spcPts val="600"/>
              </a:spcAft>
              <a:buFont typeface="Arial" panose="020B0604020202020204" pitchFamily="34" charset="0"/>
              <a:buChar char="•"/>
            </a:pPr>
            <a:r>
              <a:rPr lang="en-US" dirty="0">
                <a:solidFill>
                  <a:schemeClr val="tx1">
                    <a:alpha val="80000"/>
                  </a:schemeClr>
                </a:solidFill>
              </a:rPr>
              <a:t>Enforced data loss prevention</a:t>
            </a:r>
          </a:p>
          <a:p>
            <a:pPr marL="285750" indent="-228600">
              <a:lnSpc>
                <a:spcPct val="90000"/>
              </a:lnSpc>
              <a:spcAft>
                <a:spcPts val="600"/>
              </a:spcAft>
              <a:buFont typeface="Arial" panose="020B0604020202020204" pitchFamily="34" charset="0"/>
              <a:buChar char="•"/>
            </a:pPr>
            <a:endParaRPr lang="en-US" dirty="0">
              <a:solidFill>
                <a:schemeClr val="tx1">
                  <a:lumMod val="85000"/>
                </a:schemeClr>
              </a:solidFill>
            </a:endParaRPr>
          </a:p>
          <a:p>
            <a:pPr marL="285750" indent="-228600">
              <a:lnSpc>
                <a:spcPct val="90000"/>
              </a:lnSpc>
              <a:spcAft>
                <a:spcPts val="600"/>
              </a:spcAft>
              <a:buFont typeface="Arial" panose="020B0604020202020204" pitchFamily="34" charset="0"/>
              <a:buChar char="•"/>
            </a:pPr>
            <a:endParaRPr lang="en-US" dirty="0">
              <a:solidFill>
                <a:schemeClr val="tx1">
                  <a:alpha val="80000"/>
                </a:schemeClr>
              </a:solidFill>
            </a:endParaRPr>
          </a:p>
        </p:txBody>
      </p:sp>
      <p:sp>
        <p:nvSpPr>
          <p:cNvPr id="3" name="TextBox 2">
            <a:extLst>
              <a:ext uri="{FF2B5EF4-FFF2-40B4-BE49-F238E27FC236}">
                <a16:creationId xmlns:a16="http://schemas.microsoft.com/office/drawing/2014/main" id="{AA3214E2-0638-F49C-81F2-1987EBDFB4B3}"/>
              </a:ext>
            </a:extLst>
          </p:cNvPr>
          <p:cNvSpPr txBox="1"/>
          <p:nvPr/>
        </p:nvSpPr>
        <p:spPr>
          <a:xfrm>
            <a:off x="3330054" y="946801"/>
            <a:ext cx="5299051" cy="523220"/>
          </a:xfrm>
          <a:prstGeom prst="rect">
            <a:avLst/>
          </a:prstGeom>
          <a:noFill/>
        </p:spPr>
        <p:txBody>
          <a:bodyPr wrap="square">
            <a:spAutoFit/>
          </a:bodyPr>
          <a:lstStyle/>
          <a:p>
            <a:r>
              <a:rPr lang="en-US" sz="2800"/>
              <a:t>...that reduce access to Shadow </a:t>
            </a:r>
            <a:r>
              <a:rPr lang="en-US" sz="2800" dirty="0"/>
              <a:t>AI </a:t>
            </a:r>
          </a:p>
        </p:txBody>
      </p:sp>
      <p:pic>
        <p:nvPicPr>
          <p:cNvPr id="9" name="Picture 8">
            <a:extLst>
              <a:ext uri="{FF2B5EF4-FFF2-40B4-BE49-F238E27FC236}">
                <a16:creationId xmlns:a16="http://schemas.microsoft.com/office/drawing/2014/main" id="{86AFA058-5BB7-6F3B-BE9C-83AC903887AD}"/>
              </a:ext>
            </a:extLst>
          </p:cNvPr>
          <p:cNvPicPr>
            <a:picLocks noChangeAspect="1"/>
          </p:cNvPicPr>
          <p:nvPr/>
        </p:nvPicPr>
        <p:blipFill>
          <a:blip r:embed="rId3"/>
          <a:stretch>
            <a:fillRect/>
          </a:stretch>
        </p:blipFill>
        <p:spPr>
          <a:xfrm>
            <a:off x="5036023" y="1799536"/>
            <a:ext cx="3807725" cy="3343964"/>
          </a:xfrm>
          <a:prstGeom prst="rect">
            <a:avLst/>
          </a:prstGeom>
        </p:spPr>
      </p:pic>
    </p:spTree>
    <p:extLst>
      <p:ext uri="{BB962C8B-B14F-4D97-AF65-F5344CB8AC3E}">
        <p14:creationId xmlns:p14="http://schemas.microsoft.com/office/powerpoint/2010/main" val="135522799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2348F01-8461-4A7B-4E81-E837E7289330}"/>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62105045-6B57-46EA-77C1-BC58DDC842E8}"/>
              </a:ext>
            </a:extLst>
          </p:cNvPr>
          <p:cNvSpPr/>
          <p:nvPr/>
        </p:nvSpPr>
        <p:spPr>
          <a:xfrm>
            <a:off x="445225" y="285580"/>
            <a:ext cx="8183880" cy="480061"/>
          </a:xfrm>
          <a:prstGeom prst="rect">
            <a:avLst/>
          </a:prstGeom>
        </p:spPr>
        <p:txBody>
          <a:bodyPr vert="horz" lIns="91440" tIns="45720" rIns="91440" bIns="45720" rtlCol="0" anchor="ctr">
            <a:noAutofit/>
          </a:bodyPr>
          <a:lstStyle/>
          <a:p>
            <a:pPr marL="0" indent="0" algn="ctr">
              <a:lnSpc>
                <a:spcPct val="90000"/>
              </a:lnSpc>
              <a:spcBef>
                <a:spcPct val="0"/>
              </a:spcBef>
              <a:spcAft>
                <a:spcPts val="600"/>
              </a:spcAft>
            </a:pPr>
            <a:r>
              <a:rPr lang="en-US" sz="4800" b="1" dirty="0">
                <a:latin typeface="+mj-lt"/>
                <a:ea typeface="+mj-ea"/>
                <a:cs typeface="+mj-cs"/>
              </a:rPr>
              <a:t>Locking Down Microsoft</a:t>
            </a:r>
            <a:endParaRPr lang="en-US" sz="4800" dirty="0">
              <a:latin typeface="+mj-lt"/>
              <a:ea typeface="+mj-ea"/>
              <a:cs typeface="+mj-cs"/>
            </a:endParaRPr>
          </a:p>
        </p:txBody>
      </p:sp>
      <p:pic>
        <p:nvPicPr>
          <p:cNvPr id="4" name="Picture 3">
            <a:extLst>
              <a:ext uri="{FF2B5EF4-FFF2-40B4-BE49-F238E27FC236}">
                <a16:creationId xmlns:a16="http://schemas.microsoft.com/office/drawing/2014/main" id="{2D8030AE-F707-2B86-7E3E-AB2B0367A7C1}"/>
              </a:ext>
            </a:extLst>
          </p:cNvPr>
          <p:cNvPicPr>
            <a:picLocks noChangeAspect="1"/>
          </p:cNvPicPr>
          <p:nvPr/>
        </p:nvPicPr>
        <p:blipFill>
          <a:blip r:embed="rId3"/>
          <a:stretch>
            <a:fillRect/>
          </a:stretch>
        </p:blipFill>
        <p:spPr>
          <a:xfrm>
            <a:off x="5813610" y="2289059"/>
            <a:ext cx="1738661" cy="444470"/>
          </a:xfrm>
          <a:prstGeom prst="rect">
            <a:avLst/>
          </a:prstGeom>
        </p:spPr>
      </p:pic>
      <p:sp>
        <p:nvSpPr>
          <p:cNvPr id="6" name="TextBox 5">
            <a:extLst>
              <a:ext uri="{FF2B5EF4-FFF2-40B4-BE49-F238E27FC236}">
                <a16:creationId xmlns:a16="http://schemas.microsoft.com/office/drawing/2014/main" id="{350E0926-3E1E-EC4C-C348-FD3282340097}"/>
              </a:ext>
            </a:extLst>
          </p:cNvPr>
          <p:cNvSpPr txBox="1"/>
          <p:nvPr/>
        </p:nvSpPr>
        <p:spPr>
          <a:xfrm>
            <a:off x="419376" y="1651182"/>
            <a:ext cx="3628252" cy="2981195"/>
          </a:xfrm>
          <a:prstGeom prst="rect">
            <a:avLst/>
          </a:prstGeom>
        </p:spPr>
        <p:txBody>
          <a:bodyPr vert="horz" lIns="91440" tIns="45720" rIns="91440" bIns="45720" rtlCol="0">
            <a:noAutofit/>
          </a:bodyPr>
          <a:lstStyle/>
          <a:p>
            <a:pPr marL="285750" indent="-228600">
              <a:lnSpc>
                <a:spcPct val="90000"/>
              </a:lnSpc>
              <a:spcAft>
                <a:spcPts val="600"/>
              </a:spcAft>
              <a:buFont typeface="Arial" panose="020B0604020202020204" pitchFamily="34" charset="0"/>
              <a:buChar char="•"/>
            </a:pPr>
            <a:r>
              <a:rPr lang="en-US" dirty="0">
                <a:solidFill>
                  <a:schemeClr val="tx1">
                    <a:alpha val="80000"/>
                  </a:schemeClr>
                </a:solidFill>
              </a:rPr>
              <a:t>Disable User Consent in Entra ID</a:t>
            </a:r>
          </a:p>
          <a:p>
            <a:pPr marL="285750" indent="-228600">
              <a:lnSpc>
                <a:spcPct val="90000"/>
              </a:lnSpc>
              <a:spcAft>
                <a:spcPts val="600"/>
              </a:spcAft>
              <a:buFont typeface="Arial" panose="020B0604020202020204" pitchFamily="34" charset="0"/>
              <a:buChar char="•"/>
            </a:pPr>
            <a:r>
              <a:rPr lang="en-US" dirty="0">
                <a:solidFill>
                  <a:schemeClr val="tx1">
                    <a:alpha val="80000"/>
                  </a:schemeClr>
                </a:solidFill>
              </a:rPr>
              <a:t>Disable “Generative AI” in Defender for Cloud</a:t>
            </a:r>
          </a:p>
          <a:p>
            <a:pPr marL="285750" indent="-228600">
              <a:lnSpc>
                <a:spcPct val="90000"/>
              </a:lnSpc>
              <a:spcAft>
                <a:spcPts val="600"/>
              </a:spcAft>
              <a:buFont typeface="Arial" panose="020B0604020202020204" pitchFamily="34" charset="0"/>
              <a:buChar char="•"/>
            </a:pPr>
            <a:r>
              <a:rPr lang="en-US" dirty="0">
                <a:solidFill>
                  <a:schemeClr val="tx1">
                    <a:alpha val="80000"/>
                  </a:schemeClr>
                </a:solidFill>
              </a:rPr>
              <a:t>Enforce Paste restrictions</a:t>
            </a:r>
          </a:p>
          <a:p>
            <a:pPr marL="285750" indent="-228600">
              <a:lnSpc>
                <a:spcPct val="90000"/>
              </a:lnSpc>
              <a:spcAft>
                <a:spcPts val="600"/>
              </a:spcAft>
              <a:buFont typeface="Arial" panose="020B0604020202020204" pitchFamily="34" charset="0"/>
              <a:buChar char="•"/>
            </a:pPr>
            <a:r>
              <a:rPr lang="en-US" dirty="0">
                <a:solidFill>
                  <a:schemeClr val="tx1">
                    <a:alpha val="80000"/>
                  </a:schemeClr>
                </a:solidFill>
              </a:rPr>
              <a:t>365 Copilot Enterprise is a safer haven by offering Commercial Data Protection</a:t>
            </a:r>
          </a:p>
        </p:txBody>
      </p:sp>
    </p:spTree>
    <p:extLst>
      <p:ext uri="{BB962C8B-B14F-4D97-AF65-F5344CB8AC3E}">
        <p14:creationId xmlns:p14="http://schemas.microsoft.com/office/powerpoint/2010/main" val="132929997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6F743B1-0A6A-6C80-44EA-A17D14F055E9}"/>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BB0A6BBF-AFFD-0447-A951-4A01A5746442}"/>
              </a:ext>
            </a:extLst>
          </p:cNvPr>
          <p:cNvSpPr/>
          <p:nvPr/>
        </p:nvSpPr>
        <p:spPr>
          <a:xfrm>
            <a:off x="445225" y="285580"/>
            <a:ext cx="8183880" cy="480061"/>
          </a:xfrm>
          <a:prstGeom prst="rect">
            <a:avLst/>
          </a:prstGeom>
        </p:spPr>
        <p:txBody>
          <a:bodyPr vert="horz" lIns="91440" tIns="45720" rIns="91440" bIns="45720" rtlCol="0" anchor="ctr">
            <a:noAutofit/>
          </a:bodyPr>
          <a:lstStyle/>
          <a:p>
            <a:pPr marL="0" indent="0" algn="ctr">
              <a:lnSpc>
                <a:spcPct val="90000"/>
              </a:lnSpc>
              <a:spcBef>
                <a:spcPct val="0"/>
              </a:spcBef>
              <a:spcAft>
                <a:spcPts val="600"/>
              </a:spcAft>
            </a:pPr>
            <a:r>
              <a:rPr lang="en-US" sz="4800" b="1" dirty="0">
                <a:latin typeface="+mj-lt"/>
                <a:ea typeface="+mj-ea"/>
                <a:cs typeface="+mj-cs"/>
              </a:rPr>
              <a:t>Advanced Governance Tools</a:t>
            </a:r>
            <a:endParaRPr lang="en-US" sz="4800" dirty="0">
              <a:latin typeface="+mj-lt"/>
              <a:ea typeface="+mj-ea"/>
              <a:cs typeface="+mj-cs"/>
            </a:endParaRPr>
          </a:p>
        </p:txBody>
      </p:sp>
      <p:sp>
        <p:nvSpPr>
          <p:cNvPr id="6" name="TextBox 5">
            <a:extLst>
              <a:ext uri="{FF2B5EF4-FFF2-40B4-BE49-F238E27FC236}">
                <a16:creationId xmlns:a16="http://schemas.microsoft.com/office/drawing/2014/main" id="{A513BBA9-1912-7F0C-4C69-3334FC204FFD}"/>
              </a:ext>
            </a:extLst>
          </p:cNvPr>
          <p:cNvSpPr txBox="1"/>
          <p:nvPr/>
        </p:nvSpPr>
        <p:spPr>
          <a:xfrm>
            <a:off x="419376" y="1651182"/>
            <a:ext cx="3920612" cy="2981195"/>
          </a:xfrm>
          <a:prstGeom prst="rect">
            <a:avLst/>
          </a:prstGeom>
        </p:spPr>
        <p:txBody>
          <a:bodyPr vert="horz" lIns="91440" tIns="45720" rIns="91440" bIns="45720" rtlCol="0">
            <a:noAutofit/>
          </a:bodyPr>
          <a:lstStyle/>
          <a:p>
            <a:pPr marL="285750" indent="-228600">
              <a:lnSpc>
                <a:spcPct val="90000"/>
              </a:lnSpc>
              <a:spcAft>
                <a:spcPts val="600"/>
              </a:spcAft>
              <a:buFont typeface="Arial" panose="020B0604020202020204" pitchFamily="34" charset="0"/>
              <a:buChar char="•"/>
            </a:pPr>
            <a:r>
              <a:rPr lang="en-US" dirty="0">
                <a:solidFill>
                  <a:schemeClr val="tx1">
                    <a:alpha val="80000"/>
                  </a:schemeClr>
                </a:solidFill>
              </a:rPr>
              <a:t>AI Security Posture Management</a:t>
            </a:r>
          </a:p>
          <a:p>
            <a:pPr marL="742950" lvl="1" indent="-228600">
              <a:lnSpc>
                <a:spcPct val="90000"/>
              </a:lnSpc>
              <a:spcAft>
                <a:spcPts val="600"/>
              </a:spcAft>
              <a:buFont typeface="Arial" panose="020B0604020202020204" pitchFamily="34" charset="0"/>
              <a:buChar char="•"/>
            </a:pPr>
            <a:r>
              <a:rPr lang="en-US" dirty="0">
                <a:solidFill>
                  <a:schemeClr val="tx1">
                    <a:alpha val="80000"/>
                  </a:schemeClr>
                </a:solidFill>
              </a:rPr>
              <a:t>Discovers Agents</a:t>
            </a:r>
          </a:p>
          <a:p>
            <a:pPr marL="742950" lvl="1" indent="-228600">
              <a:lnSpc>
                <a:spcPct val="90000"/>
              </a:lnSpc>
              <a:spcAft>
                <a:spcPts val="600"/>
              </a:spcAft>
              <a:buFont typeface="Arial" panose="020B0604020202020204" pitchFamily="34" charset="0"/>
              <a:buChar char="•"/>
            </a:pPr>
            <a:r>
              <a:rPr lang="en-US" dirty="0">
                <a:solidFill>
                  <a:schemeClr val="tx1">
                    <a:alpha val="80000"/>
                  </a:schemeClr>
                </a:solidFill>
              </a:rPr>
              <a:t>Tracks agent data flows</a:t>
            </a:r>
          </a:p>
          <a:p>
            <a:pPr marL="742950" lvl="1" indent="-228600">
              <a:lnSpc>
                <a:spcPct val="90000"/>
              </a:lnSpc>
              <a:spcAft>
                <a:spcPts val="600"/>
              </a:spcAft>
              <a:buFont typeface="Arial" panose="020B0604020202020204" pitchFamily="34" charset="0"/>
              <a:buChar char="•"/>
            </a:pPr>
            <a:endParaRPr lang="en-US" dirty="0">
              <a:solidFill>
                <a:schemeClr val="tx1">
                  <a:alpha val="80000"/>
                </a:schemeClr>
              </a:solidFill>
            </a:endParaRPr>
          </a:p>
          <a:p>
            <a:pPr marL="285750" indent="-228600">
              <a:lnSpc>
                <a:spcPct val="90000"/>
              </a:lnSpc>
              <a:spcAft>
                <a:spcPts val="600"/>
              </a:spcAft>
              <a:buFont typeface="Arial" panose="020B0604020202020204" pitchFamily="34" charset="0"/>
              <a:buChar char="•"/>
            </a:pPr>
            <a:r>
              <a:rPr lang="en-US" dirty="0">
                <a:solidFill>
                  <a:schemeClr val="tx1">
                    <a:alpha val="80000"/>
                  </a:schemeClr>
                </a:solidFill>
              </a:rPr>
              <a:t>AI Usage Control</a:t>
            </a:r>
          </a:p>
          <a:p>
            <a:pPr marL="742950" lvl="1" indent="-228600">
              <a:lnSpc>
                <a:spcPct val="90000"/>
              </a:lnSpc>
              <a:spcAft>
                <a:spcPts val="600"/>
              </a:spcAft>
              <a:buFont typeface="Arial" panose="020B0604020202020204" pitchFamily="34" charset="0"/>
              <a:buChar char="•"/>
            </a:pPr>
            <a:r>
              <a:rPr lang="en-US" dirty="0">
                <a:solidFill>
                  <a:schemeClr val="tx1">
                    <a:alpha val="80000"/>
                  </a:schemeClr>
                </a:solidFill>
              </a:rPr>
              <a:t>Protects users from AI-based  attacks (prompt injections)</a:t>
            </a:r>
          </a:p>
          <a:p>
            <a:pPr marL="742950" lvl="1" indent="-228600">
              <a:lnSpc>
                <a:spcPct val="90000"/>
              </a:lnSpc>
              <a:spcAft>
                <a:spcPts val="600"/>
              </a:spcAft>
              <a:buFont typeface="Arial" panose="020B0604020202020204" pitchFamily="34" charset="0"/>
              <a:buChar char="•"/>
            </a:pPr>
            <a:r>
              <a:rPr lang="en-US" dirty="0">
                <a:solidFill>
                  <a:schemeClr val="tx1">
                    <a:alpha val="80000"/>
                  </a:schemeClr>
                </a:solidFill>
              </a:rPr>
              <a:t>Tracks data moving to/from GenAI models</a:t>
            </a:r>
          </a:p>
          <a:p>
            <a:pPr marL="742950" lvl="1" indent="-228600">
              <a:lnSpc>
                <a:spcPct val="90000"/>
              </a:lnSpc>
              <a:spcAft>
                <a:spcPts val="600"/>
              </a:spcAft>
              <a:buFont typeface="Arial" panose="020B0604020202020204" pitchFamily="34" charset="0"/>
              <a:buChar char="•"/>
            </a:pPr>
            <a:endParaRPr lang="en-US" dirty="0">
              <a:solidFill>
                <a:schemeClr val="tx1">
                  <a:alpha val="80000"/>
                </a:schemeClr>
              </a:solidFill>
            </a:endParaRPr>
          </a:p>
          <a:p>
            <a:pPr marL="742950" lvl="1" indent="-228600">
              <a:lnSpc>
                <a:spcPct val="90000"/>
              </a:lnSpc>
              <a:spcAft>
                <a:spcPts val="600"/>
              </a:spcAft>
              <a:buFont typeface="Arial" panose="020B0604020202020204" pitchFamily="34" charset="0"/>
              <a:buChar char="•"/>
            </a:pPr>
            <a:endParaRPr lang="en-US" dirty="0">
              <a:solidFill>
                <a:schemeClr val="tx1">
                  <a:lumMod val="85000"/>
                </a:schemeClr>
              </a:solidFill>
            </a:endParaRPr>
          </a:p>
          <a:p>
            <a:pPr marL="57150">
              <a:lnSpc>
                <a:spcPct val="90000"/>
              </a:lnSpc>
              <a:spcAft>
                <a:spcPts val="600"/>
              </a:spcAft>
            </a:pPr>
            <a:endParaRPr lang="en-US" dirty="0">
              <a:solidFill>
                <a:schemeClr val="tx1">
                  <a:alpha val="80000"/>
                </a:schemeClr>
              </a:solidFill>
            </a:endParaRPr>
          </a:p>
        </p:txBody>
      </p:sp>
      <p:pic>
        <p:nvPicPr>
          <p:cNvPr id="9" name="Picture 8">
            <a:extLst>
              <a:ext uri="{FF2B5EF4-FFF2-40B4-BE49-F238E27FC236}">
                <a16:creationId xmlns:a16="http://schemas.microsoft.com/office/drawing/2014/main" id="{5D3FF903-2B9B-30F9-D2EF-E86191E44AC6}"/>
              </a:ext>
            </a:extLst>
          </p:cNvPr>
          <p:cNvPicPr>
            <a:picLocks noChangeAspect="1"/>
          </p:cNvPicPr>
          <p:nvPr/>
        </p:nvPicPr>
        <p:blipFill>
          <a:blip r:embed="rId3"/>
          <a:stretch>
            <a:fillRect/>
          </a:stretch>
        </p:blipFill>
        <p:spPr>
          <a:xfrm>
            <a:off x="5036023" y="1799536"/>
            <a:ext cx="3807725" cy="3343964"/>
          </a:xfrm>
          <a:prstGeom prst="rect">
            <a:avLst/>
          </a:prstGeom>
        </p:spPr>
      </p:pic>
    </p:spTree>
    <p:extLst>
      <p:ext uri="{BB962C8B-B14F-4D97-AF65-F5344CB8AC3E}">
        <p14:creationId xmlns:p14="http://schemas.microsoft.com/office/powerpoint/2010/main" val="215452197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CFE88F4-D72E-0F42-3F9D-5D6457BB1926}"/>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25166D1-1B21-4128-AC42-61745528E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0">
            <a:extLst>
              <a:ext uri="{FF2B5EF4-FFF2-40B4-BE49-F238E27FC236}">
                <a16:creationId xmlns:a16="http://schemas.microsoft.com/office/drawing/2014/main" id="{7B58DD6F-D974-8BE2-162D-09A1AF3DD935}"/>
              </a:ext>
            </a:extLst>
          </p:cNvPr>
          <p:cNvSpPr/>
          <p:nvPr/>
        </p:nvSpPr>
        <p:spPr>
          <a:xfrm>
            <a:off x="5236368" y="1231314"/>
            <a:ext cx="3293268" cy="992579"/>
          </a:xfrm>
          <a:prstGeom prst="rect">
            <a:avLst/>
          </a:prstGeom>
        </p:spPr>
        <p:txBody>
          <a:bodyPr vert="horz" lIns="91440" tIns="45720" rIns="91440" bIns="45720" rtlCol="0" anchor="t">
            <a:normAutofit/>
          </a:bodyPr>
          <a:lstStyle/>
          <a:p>
            <a:pPr marL="0" indent="0">
              <a:lnSpc>
                <a:spcPct val="90000"/>
              </a:lnSpc>
              <a:spcBef>
                <a:spcPct val="0"/>
              </a:spcBef>
              <a:spcAft>
                <a:spcPts val="600"/>
              </a:spcAft>
            </a:pPr>
            <a:r>
              <a:rPr lang="en-US" sz="2600" b="1">
                <a:solidFill>
                  <a:schemeClr val="bg1"/>
                </a:solidFill>
                <a:latin typeface="+mj-lt"/>
                <a:ea typeface="+mj-ea"/>
                <a:cs typeface="+mj-cs"/>
              </a:rPr>
              <a:t>Shadow AI can develop inside Sanctioned AI</a:t>
            </a:r>
            <a:endParaRPr lang="en-US" sz="2600">
              <a:solidFill>
                <a:schemeClr val="bg1"/>
              </a:solidFill>
              <a:latin typeface="+mj-lt"/>
              <a:ea typeface="+mj-ea"/>
              <a:cs typeface="+mj-cs"/>
            </a:endParaRPr>
          </a:p>
        </p:txBody>
      </p:sp>
      <p:pic>
        <p:nvPicPr>
          <p:cNvPr id="5" name="Picture 4">
            <a:extLst>
              <a:ext uri="{FF2B5EF4-FFF2-40B4-BE49-F238E27FC236}">
                <a16:creationId xmlns:a16="http://schemas.microsoft.com/office/drawing/2014/main" id="{BC453AC7-6352-CC1C-257B-9C5E3B3F5E8B}"/>
              </a:ext>
            </a:extLst>
          </p:cNvPr>
          <p:cNvPicPr>
            <a:picLocks noChangeAspect="1"/>
          </p:cNvPicPr>
          <p:nvPr/>
        </p:nvPicPr>
        <p:blipFill>
          <a:blip r:embed="rId3"/>
          <a:srcRect l="22492" r="28340"/>
          <a:stretch>
            <a:fillRect/>
          </a:stretch>
        </p:blipFill>
        <p:spPr>
          <a:xfrm>
            <a:off x="20" y="1"/>
            <a:ext cx="4640239" cy="5143499"/>
          </a:xfrm>
          <a:custGeom>
            <a:avLst/>
            <a:gdLst/>
            <a:ahLst/>
            <a:cxnLst/>
            <a:rect l="l" t="t" r="r" b="b"/>
            <a:pathLst>
              <a:path w="6187012" h="6857998">
                <a:moveTo>
                  <a:pt x="5434855" y="6118149"/>
                </a:moveTo>
                <a:cubicBezTo>
                  <a:pt x="5441404" y="6124102"/>
                  <a:pt x="5449025" y="6129341"/>
                  <a:pt x="5456075" y="6133723"/>
                </a:cubicBezTo>
                <a:cubicBezTo>
                  <a:pt x="5463218" y="6138152"/>
                  <a:pt x="5468564" y="6143474"/>
                  <a:pt x="5472234" y="6149380"/>
                </a:cubicBezTo>
                <a:lnTo>
                  <a:pt x="5477710" y="6166562"/>
                </a:lnTo>
                <a:lnTo>
                  <a:pt x="5472234" y="6149379"/>
                </a:lnTo>
                <a:cubicBezTo>
                  <a:pt x="5468564" y="6143474"/>
                  <a:pt x="5463218" y="6138152"/>
                  <a:pt x="5456075" y="6133722"/>
                </a:cubicBezTo>
                <a:cubicBezTo>
                  <a:pt x="5449025" y="6129341"/>
                  <a:pt x="5441404" y="6124102"/>
                  <a:pt x="5434855" y="6118149"/>
                </a:cubicBezTo>
                <a:close/>
                <a:moveTo>
                  <a:pt x="5343013" y="4941372"/>
                </a:moveTo>
                <a:lnTo>
                  <a:pt x="5346342" y="4950869"/>
                </a:lnTo>
                <a:lnTo>
                  <a:pt x="5356027" y="4991382"/>
                </a:lnTo>
                <a:lnTo>
                  <a:pt x="5346342" y="4950868"/>
                </a:lnTo>
                <a:close/>
                <a:moveTo>
                  <a:pt x="5346951" y="4749807"/>
                </a:moveTo>
                <a:cubicBezTo>
                  <a:pt x="5334815" y="4762826"/>
                  <a:pt x="5333958" y="4781365"/>
                  <a:pt x="5332244" y="4799797"/>
                </a:cubicBezTo>
                <a:cubicBezTo>
                  <a:pt x="5333958" y="4781365"/>
                  <a:pt x="5334815" y="4762827"/>
                  <a:pt x="5346951" y="4749807"/>
                </a:cubicBezTo>
                <a:close/>
                <a:moveTo>
                  <a:pt x="5364750" y="4543185"/>
                </a:moveTo>
                <a:cubicBezTo>
                  <a:pt x="5365727" y="4548281"/>
                  <a:pt x="5367775" y="4553662"/>
                  <a:pt x="5370156" y="4557092"/>
                </a:cubicBezTo>
                <a:cubicBezTo>
                  <a:pt x="5381776" y="4573618"/>
                  <a:pt x="5390563" y="4588275"/>
                  <a:pt x="5396519" y="4602021"/>
                </a:cubicBezTo>
                <a:cubicBezTo>
                  <a:pt x="5390563" y="4588275"/>
                  <a:pt x="5381776" y="4573618"/>
                  <a:pt x="5370156" y="4557091"/>
                </a:cubicBezTo>
                <a:close/>
                <a:moveTo>
                  <a:pt x="5830968" y="2819253"/>
                </a:moveTo>
                <a:lnTo>
                  <a:pt x="5842611" y="2827484"/>
                </a:lnTo>
                <a:lnTo>
                  <a:pt x="5842613" y="2827486"/>
                </a:lnTo>
                <a:lnTo>
                  <a:pt x="5871116" y="2861156"/>
                </a:lnTo>
                <a:lnTo>
                  <a:pt x="5861462" y="2842392"/>
                </a:lnTo>
                <a:lnTo>
                  <a:pt x="5842613" y="2827486"/>
                </a:lnTo>
                <a:lnTo>
                  <a:pt x="5842611" y="2827483"/>
                </a:lnTo>
                <a:close/>
                <a:moveTo>
                  <a:pt x="5761313" y="1974015"/>
                </a:moveTo>
                <a:lnTo>
                  <a:pt x="5754799" y="1999763"/>
                </a:lnTo>
                <a:cubicBezTo>
                  <a:pt x="5750990" y="2008056"/>
                  <a:pt x="5745310" y="2016020"/>
                  <a:pt x="5737071" y="2023547"/>
                </a:cubicBezTo>
                <a:cubicBezTo>
                  <a:pt x="5753550" y="2008497"/>
                  <a:pt x="5759789" y="1991685"/>
                  <a:pt x="5761313" y="1974015"/>
                </a:cubicBezTo>
                <a:close/>
                <a:moveTo>
                  <a:pt x="5744119" y="1768838"/>
                </a:moveTo>
                <a:cubicBezTo>
                  <a:pt x="5739738" y="1774411"/>
                  <a:pt x="5736975" y="1779948"/>
                  <a:pt x="5735518" y="1785412"/>
                </a:cubicBezTo>
                <a:lnTo>
                  <a:pt x="5734738" y="1801558"/>
                </a:lnTo>
                <a:cubicBezTo>
                  <a:pt x="5733070" y="1790986"/>
                  <a:pt x="5735356" y="1779981"/>
                  <a:pt x="5744119" y="1768838"/>
                </a:cubicBezTo>
                <a:close/>
                <a:moveTo>
                  <a:pt x="5853708" y="520953"/>
                </a:moveTo>
                <a:lnTo>
                  <a:pt x="5846981" y="549926"/>
                </a:lnTo>
                <a:lnTo>
                  <a:pt x="5840726" y="566616"/>
                </a:lnTo>
                <a:lnTo>
                  <a:pt x="5834776" y="581804"/>
                </a:lnTo>
                <a:lnTo>
                  <a:pt x="5834358" y="583595"/>
                </a:lnTo>
                <a:lnTo>
                  <a:pt x="5832183" y="589388"/>
                </a:lnTo>
                <a:cubicBezTo>
                  <a:pt x="5829783" y="597005"/>
                  <a:pt x="5828025" y="604728"/>
                  <a:pt x="5827560" y="612658"/>
                </a:cubicBezTo>
                <a:lnTo>
                  <a:pt x="5834358" y="583595"/>
                </a:lnTo>
                <a:lnTo>
                  <a:pt x="5840674" y="566754"/>
                </a:lnTo>
                <a:lnTo>
                  <a:pt x="5840726" y="566616"/>
                </a:lnTo>
                <a:lnTo>
                  <a:pt x="5846564" y="551717"/>
                </a:lnTo>
                <a:lnTo>
                  <a:pt x="5846981" y="549926"/>
                </a:lnTo>
                <a:lnTo>
                  <a:pt x="5849145" y="544146"/>
                </a:lnTo>
                <a:cubicBezTo>
                  <a:pt x="5851532" y="536547"/>
                  <a:pt x="5853271" y="528850"/>
                  <a:pt x="5853708" y="520953"/>
                </a:cubicBezTo>
                <a:close/>
                <a:moveTo>
                  <a:pt x="5802605" y="268794"/>
                </a:moveTo>
                <a:cubicBezTo>
                  <a:pt x="5800080" y="279176"/>
                  <a:pt x="5798377" y="289296"/>
                  <a:pt x="5797729" y="299164"/>
                </a:cubicBezTo>
                <a:cubicBezTo>
                  <a:pt x="5797080" y="309031"/>
                  <a:pt x="5797485" y="318646"/>
                  <a:pt x="5799176" y="328017"/>
                </a:cubicBezTo>
                <a:close/>
                <a:moveTo>
                  <a:pt x="0" y="0"/>
                </a:moveTo>
                <a:lnTo>
                  <a:pt x="6120021" y="0"/>
                </a:lnTo>
                <a:lnTo>
                  <a:pt x="6115806" y="24480"/>
                </a:lnTo>
                <a:cubicBezTo>
                  <a:pt x="6113321" y="32636"/>
                  <a:pt x="6109559" y="40471"/>
                  <a:pt x="6103795" y="47806"/>
                </a:cubicBezTo>
                <a:cubicBezTo>
                  <a:pt x="6088935" y="66857"/>
                  <a:pt x="6092364" y="85336"/>
                  <a:pt x="6094651" y="105718"/>
                </a:cubicBezTo>
                <a:cubicBezTo>
                  <a:pt x="6096365" y="121150"/>
                  <a:pt x="6095794" y="136963"/>
                  <a:pt x="6095986" y="152584"/>
                </a:cubicBezTo>
                <a:cubicBezTo>
                  <a:pt x="6096555" y="180017"/>
                  <a:pt x="6096746" y="207450"/>
                  <a:pt x="6097699" y="234883"/>
                </a:cubicBezTo>
                <a:cubicBezTo>
                  <a:pt x="6098079" y="243648"/>
                  <a:pt x="6102844" y="252600"/>
                  <a:pt x="6102082" y="261173"/>
                </a:cubicBezTo>
                <a:cubicBezTo>
                  <a:pt x="6098461" y="300800"/>
                  <a:pt x="6092746" y="340425"/>
                  <a:pt x="6089507" y="380050"/>
                </a:cubicBezTo>
                <a:cubicBezTo>
                  <a:pt x="6087603" y="402529"/>
                  <a:pt x="6091220" y="425581"/>
                  <a:pt x="6088555" y="447870"/>
                </a:cubicBezTo>
                <a:cubicBezTo>
                  <a:pt x="6085507" y="473587"/>
                  <a:pt x="6077697" y="498733"/>
                  <a:pt x="6072932" y="524262"/>
                </a:cubicBezTo>
                <a:cubicBezTo>
                  <a:pt x="6071600" y="531310"/>
                  <a:pt x="6073315" y="539121"/>
                  <a:pt x="6073694" y="546552"/>
                </a:cubicBezTo>
                <a:cubicBezTo>
                  <a:pt x="6074076" y="554933"/>
                  <a:pt x="6074838" y="563125"/>
                  <a:pt x="6075029" y="571508"/>
                </a:cubicBezTo>
                <a:cubicBezTo>
                  <a:pt x="6075411" y="597037"/>
                  <a:pt x="6074838" y="622564"/>
                  <a:pt x="6076173" y="648092"/>
                </a:cubicBezTo>
                <a:cubicBezTo>
                  <a:pt x="6076934" y="663713"/>
                  <a:pt x="6084744" y="680096"/>
                  <a:pt x="6081886" y="694576"/>
                </a:cubicBezTo>
                <a:cubicBezTo>
                  <a:pt x="6076363" y="724104"/>
                  <a:pt x="6088745" y="753633"/>
                  <a:pt x="6078459" y="783158"/>
                </a:cubicBezTo>
                <a:cubicBezTo>
                  <a:pt x="6075411" y="792306"/>
                  <a:pt x="6083031" y="804877"/>
                  <a:pt x="6083411" y="815929"/>
                </a:cubicBezTo>
                <a:cubicBezTo>
                  <a:pt x="6084363" y="843552"/>
                  <a:pt x="6084173" y="871173"/>
                  <a:pt x="6083983" y="898797"/>
                </a:cubicBezTo>
                <a:cubicBezTo>
                  <a:pt x="6083793" y="923562"/>
                  <a:pt x="6086459" y="949281"/>
                  <a:pt x="6081125" y="973095"/>
                </a:cubicBezTo>
                <a:cubicBezTo>
                  <a:pt x="6075411" y="998052"/>
                  <a:pt x="6076173" y="1020529"/>
                  <a:pt x="6082649" y="1044725"/>
                </a:cubicBezTo>
                <a:cubicBezTo>
                  <a:pt x="6087031" y="1061298"/>
                  <a:pt x="6087603" y="1078826"/>
                  <a:pt x="6088935" y="1095972"/>
                </a:cubicBezTo>
                <a:cubicBezTo>
                  <a:pt x="6090459" y="1114449"/>
                  <a:pt x="6086459" y="1134834"/>
                  <a:pt x="6092746" y="1151600"/>
                </a:cubicBezTo>
                <a:cubicBezTo>
                  <a:pt x="6111415" y="1201512"/>
                  <a:pt x="6115415" y="1252757"/>
                  <a:pt x="6115415" y="1304955"/>
                </a:cubicBezTo>
                <a:cubicBezTo>
                  <a:pt x="6115415" y="1314483"/>
                  <a:pt x="6112750" y="1324198"/>
                  <a:pt x="6109892" y="1333341"/>
                </a:cubicBezTo>
                <a:cubicBezTo>
                  <a:pt x="6092746" y="1386684"/>
                  <a:pt x="6094269" y="1440216"/>
                  <a:pt x="6104748" y="1494509"/>
                </a:cubicBezTo>
                <a:cubicBezTo>
                  <a:pt x="6107034" y="1505751"/>
                  <a:pt x="6107415" y="1518324"/>
                  <a:pt x="6105130" y="1529563"/>
                </a:cubicBezTo>
                <a:cubicBezTo>
                  <a:pt x="6098461" y="1561189"/>
                  <a:pt x="6087411" y="1591859"/>
                  <a:pt x="6082649" y="1623675"/>
                </a:cubicBezTo>
                <a:cubicBezTo>
                  <a:pt x="6074838" y="1676253"/>
                  <a:pt x="6101126" y="1721785"/>
                  <a:pt x="6118274" y="1768838"/>
                </a:cubicBezTo>
                <a:cubicBezTo>
                  <a:pt x="6134467" y="1813610"/>
                  <a:pt x="6171044" y="1851709"/>
                  <a:pt x="6162851" y="1904673"/>
                </a:cubicBezTo>
                <a:cubicBezTo>
                  <a:pt x="6162090" y="1910004"/>
                  <a:pt x="6167233" y="1915912"/>
                  <a:pt x="6168567" y="1921817"/>
                </a:cubicBezTo>
                <a:cubicBezTo>
                  <a:pt x="6172188" y="1938009"/>
                  <a:pt x="6176566" y="1954202"/>
                  <a:pt x="6178283" y="1970586"/>
                </a:cubicBezTo>
                <a:cubicBezTo>
                  <a:pt x="6180570" y="1990589"/>
                  <a:pt x="6179809" y="2010974"/>
                  <a:pt x="6181713" y="2030977"/>
                </a:cubicBezTo>
                <a:cubicBezTo>
                  <a:pt x="6182856" y="2043835"/>
                  <a:pt x="6184951" y="2056600"/>
                  <a:pt x="6186761" y="2069340"/>
                </a:cubicBezTo>
                <a:lnTo>
                  <a:pt x="6187012" y="2072225"/>
                </a:lnTo>
                <a:lnTo>
                  <a:pt x="6187012" y="2131532"/>
                </a:lnTo>
                <a:lnTo>
                  <a:pt x="6186141" y="2138304"/>
                </a:lnTo>
                <a:cubicBezTo>
                  <a:pt x="6183950" y="2148519"/>
                  <a:pt x="6181332" y="2158712"/>
                  <a:pt x="6179617" y="2168903"/>
                </a:cubicBezTo>
                <a:cubicBezTo>
                  <a:pt x="6174854" y="2197670"/>
                  <a:pt x="6176188" y="2229296"/>
                  <a:pt x="6163995" y="2254633"/>
                </a:cubicBezTo>
                <a:cubicBezTo>
                  <a:pt x="6151041" y="2281683"/>
                  <a:pt x="6145135" y="2307402"/>
                  <a:pt x="6149135" y="2335405"/>
                </a:cubicBezTo>
                <a:cubicBezTo>
                  <a:pt x="6150469" y="2344741"/>
                  <a:pt x="6158471" y="2356744"/>
                  <a:pt x="6166661" y="2360933"/>
                </a:cubicBezTo>
                <a:cubicBezTo>
                  <a:pt x="6184950" y="2370270"/>
                  <a:pt x="6188190" y="2383032"/>
                  <a:pt x="6181902" y="2400369"/>
                </a:cubicBezTo>
                <a:cubicBezTo>
                  <a:pt x="6176566" y="2415420"/>
                  <a:pt x="6173901" y="2433897"/>
                  <a:pt x="6163613" y="2444184"/>
                </a:cubicBezTo>
                <a:cubicBezTo>
                  <a:pt x="6134467" y="2473333"/>
                  <a:pt x="6133515" y="2510483"/>
                  <a:pt x="6125705" y="2546678"/>
                </a:cubicBezTo>
                <a:cubicBezTo>
                  <a:pt x="6120940" y="2568774"/>
                  <a:pt x="6120750" y="2589352"/>
                  <a:pt x="6123988" y="2611450"/>
                </a:cubicBezTo>
                <a:cubicBezTo>
                  <a:pt x="6131227" y="2659455"/>
                  <a:pt x="6120940" y="2706131"/>
                  <a:pt x="6107796" y="2752235"/>
                </a:cubicBezTo>
                <a:cubicBezTo>
                  <a:pt x="6099034" y="2782716"/>
                  <a:pt x="6093699" y="2813958"/>
                  <a:pt x="6084744" y="2844248"/>
                </a:cubicBezTo>
                <a:cubicBezTo>
                  <a:pt x="6077886" y="2866918"/>
                  <a:pt x="6069694" y="2889587"/>
                  <a:pt x="6058646" y="2910353"/>
                </a:cubicBezTo>
                <a:cubicBezTo>
                  <a:pt x="6042452" y="2940455"/>
                  <a:pt x="6018067" y="2966742"/>
                  <a:pt x="6024544" y="3005035"/>
                </a:cubicBezTo>
                <a:cubicBezTo>
                  <a:pt x="6030260" y="3038756"/>
                  <a:pt x="6018259" y="3069235"/>
                  <a:pt x="6006828" y="3100099"/>
                </a:cubicBezTo>
                <a:cubicBezTo>
                  <a:pt x="5998446" y="3122770"/>
                  <a:pt x="5989871" y="3145436"/>
                  <a:pt x="5984537" y="3168870"/>
                </a:cubicBezTo>
                <a:cubicBezTo>
                  <a:pt x="5978251" y="3196686"/>
                  <a:pt x="5980920" y="3228119"/>
                  <a:pt x="5969297" y="3252885"/>
                </a:cubicBezTo>
                <a:cubicBezTo>
                  <a:pt x="5957105" y="3278795"/>
                  <a:pt x="5965297" y="3300319"/>
                  <a:pt x="5968726" y="3323372"/>
                </a:cubicBezTo>
                <a:cubicBezTo>
                  <a:pt x="5974061" y="3360139"/>
                  <a:pt x="5983967" y="3396719"/>
                  <a:pt x="5971395" y="3433866"/>
                </a:cubicBezTo>
                <a:cubicBezTo>
                  <a:pt x="5956153" y="3479015"/>
                  <a:pt x="5939769" y="3523785"/>
                  <a:pt x="5925292" y="3569124"/>
                </a:cubicBezTo>
                <a:cubicBezTo>
                  <a:pt x="5919765" y="3586653"/>
                  <a:pt x="5917479" y="3605509"/>
                  <a:pt x="5915003" y="3623799"/>
                </a:cubicBezTo>
                <a:cubicBezTo>
                  <a:pt x="5912906" y="3641134"/>
                  <a:pt x="5918242" y="3661899"/>
                  <a:pt x="5910241" y="3675238"/>
                </a:cubicBezTo>
                <a:cubicBezTo>
                  <a:pt x="5889667" y="3709529"/>
                  <a:pt x="5879569" y="3744770"/>
                  <a:pt x="5879569" y="3784397"/>
                </a:cubicBezTo>
                <a:cubicBezTo>
                  <a:pt x="5879569" y="3799258"/>
                  <a:pt x="5870996" y="3813737"/>
                  <a:pt x="5869471" y="3828785"/>
                </a:cubicBezTo>
                <a:cubicBezTo>
                  <a:pt x="5867567" y="3849362"/>
                  <a:pt x="5862423" y="3872985"/>
                  <a:pt x="5869664" y="3890891"/>
                </a:cubicBezTo>
                <a:cubicBezTo>
                  <a:pt x="5886809" y="3932993"/>
                  <a:pt x="5872519" y="3967091"/>
                  <a:pt x="5855566" y="4003861"/>
                </a:cubicBezTo>
                <a:cubicBezTo>
                  <a:pt x="5838801" y="4040058"/>
                  <a:pt x="5825466" y="4078159"/>
                  <a:pt x="5814416" y="4116641"/>
                </a:cubicBezTo>
                <a:cubicBezTo>
                  <a:pt x="5810415" y="4131119"/>
                  <a:pt x="5817085" y="4148453"/>
                  <a:pt x="5818417" y="4164458"/>
                </a:cubicBezTo>
                <a:cubicBezTo>
                  <a:pt x="5818798" y="4170174"/>
                  <a:pt x="5819370" y="4176461"/>
                  <a:pt x="5817466" y="4181603"/>
                </a:cubicBezTo>
                <a:cubicBezTo>
                  <a:pt x="5799176" y="4231324"/>
                  <a:pt x="5785269" y="4281810"/>
                  <a:pt x="5794794" y="4335722"/>
                </a:cubicBezTo>
                <a:cubicBezTo>
                  <a:pt x="5795747" y="4340674"/>
                  <a:pt x="5793650" y="4346201"/>
                  <a:pt x="5792317" y="4351154"/>
                </a:cubicBezTo>
                <a:cubicBezTo>
                  <a:pt x="5785461" y="4375349"/>
                  <a:pt x="5774601" y="4398972"/>
                  <a:pt x="5772124" y="4423545"/>
                </a:cubicBezTo>
                <a:cubicBezTo>
                  <a:pt x="5766028" y="4484127"/>
                  <a:pt x="5763550" y="4545086"/>
                  <a:pt x="5759550" y="4606053"/>
                </a:cubicBezTo>
                <a:cubicBezTo>
                  <a:pt x="5759361" y="4609863"/>
                  <a:pt x="5759361" y="4613864"/>
                  <a:pt x="5758027" y="4617291"/>
                </a:cubicBezTo>
                <a:cubicBezTo>
                  <a:pt x="5749834" y="4639772"/>
                  <a:pt x="5752502" y="4659393"/>
                  <a:pt x="5768123" y="4678445"/>
                </a:cubicBezTo>
                <a:cubicBezTo>
                  <a:pt x="5774982" y="4686828"/>
                  <a:pt x="5778601" y="4698258"/>
                  <a:pt x="5782412" y="4708734"/>
                </a:cubicBezTo>
                <a:cubicBezTo>
                  <a:pt x="5788127" y="4724167"/>
                  <a:pt x="5793650" y="4739978"/>
                  <a:pt x="5797271" y="4755980"/>
                </a:cubicBezTo>
                <a:cubicBezTo>
                  <a:pt x="5800700" y="4771793"/>
                  <a:pt x="5805462" y="4788747"/>
                  <a:pt x="5802796" y="4803988"/>
                </a:cubicBezTo>
                <a:cubicBezTo>
                  <a:pt x="5798035" y="4831420"/>
                  <a:pt x="5787366" y="4857522"/>
                  <a:pt x="5780315" y="4884572"/>
                </a:cubicBezTo>
                <a:cubicBezTo>
                  <a:pt x="5777837" y="4893907"/>
                  <a:pt x="5778221" y="4904195"/>
                  <a:pt x="5778030" y="4913909"/>
                </a:cubicBezTo>
                <a:cubicBezTo>
                  <a:pt x="5777459" y="4936201"/>
                  <a:pt x="5782984" y="4959061"/>
                  <a:pt x="5767171" y="4979253"/>
                </a:cubicBezTo>
                <a:cubicBezTo>
                  <a:pt x="5752311" y="4997922"/>
                  <a:pt x="5756692" y="5016785"/>
                  <a:pt x="5767932" y="5036405"/>
                </a:cubicBezTo>
                <a:cubicBezTo>
                  <a:pt x="5775934" y="5050504"/>
                  <a:pt x="5782221" y="5066505"/>
                  <a:pt x="5785269" y="5082317"/>
                </a:cubicBezTo>
                <a:cubicBezTo>
                  <a:pt x="5789460" y="5104036"/>
                  <a:pt x="5791175" y="5125562"/>
                  <a:pt x="5788697" y="5148995"/>
                </a:cubicBezTo>
                <a:cubicBezTo>
                  <a:pt x="5786983" y="5165570"/>
                  <a:pt x="5786221" y="5179097"/>
                  <a:pt x="5776125" y="5192051"/>
                </a:cubicBezTo>
                <a:cubicBezTo>
                  <a:pt x="5774601" y="5194145"/>
                  <a:pt x="5774219" y="5197955"/>
                  <a:pt x="5774412" y="5200813"/>
                </a:cubicBezTo>
                <a:cubicBezTo>
                  <a:pt x="5777649" y="5238343"/>
                  <a:pt x="5775934" y="5275491"/>
                  <a:pt x="5773646" y="5313403"/>
                </a:cubicBezTo>
                <a:cubicBezTo>
                  <a:pt x="5770601" y="5361598"/>
                  <a:pt x="5779553" y="5412276"/>
                  <a:pt x="5811559" y="5453995"/>
                </a:cubicBezTo>
                <a:cubicBezTo>
                  <a:pt x="5816322" y="5460092"/>
                  <a:pt x="5818417" y="5469236"/>
                  <a:pt x="5819562" y="5477239"/>
                </a:cubicBezTo>
                <a:cubicBezTo>
                  <a:pt x="5824514" y="5514957"/>
                  <a:pt x="5827942" y="5552869"/>
                  <a:pt x="5833467" y="5590590"/>
                </a:cubicBezTo>
                <a:cubicBezTo>
                  <a:pt x="5836516" y="5611164"/>
                  <a:pt x="5839182" y="5632691"/>
                  <a:pt x="5847565" y="5651360"/>
                </a:cubicBezTo>
                <a:cubicBezTo>
                  <a:pt x="5855756" y="5669647"/>
                  <a:pt x="5865471" y="5684320"/>
                  <a:pt x="5848327" y="5695178"/>
                </a:cubicBezTo>
                <a:cubicBezTo>
                  <a:pt x="5857471" y="5714607"/>
                  <a:pt x="5865092" y="5731564"/>
                  <a:pt x="5873282" y="5748136"/>
                </a:cubicBezTo>
                <a:cubicBezTo>
                  <a:pt x="5876329" y="5754234"/>
                  <a:pt x="5881284" y="5759378"/>
                  <a:pt x="5884142" y="5765474"/>
                </a:cubicBezTo>
                <a:cubicBezTo>
                  <a:pt x="5887190" y="5771953"/>
                  <a:pt x="5889094" y="5779191"/>
                  <a:pt x="5890620" y="5786239"/>
                </a:cubicBezTo>
                <a:cubicBezTo>
                  <a:pt x="5897477" y="5817674"/>
                  <a:pt x="5903763" y="5849107"/>
                  <a:pt x="5911194" y="5880348"/>
                </a:cubicBezTo>
                <a:cubicBezTo>
                  <a:pt x="5912717" y="5886447"/>
                  <a:pt x="5918813" y="5891590"/>
                  <a:pt x="5922813" y="5897114"/>
                </a:cubicBezTo>
                <a:cubicBezTo>
                  <a:pt x="5925481" y="5900735"/>
                  <a:pt x="5929482" y="5904353"/>
                  <a:pt x="5930054" y="5908355"/>
                </a:cubicBezTo>
                <a:cubicBezTo>
                  <a:pt x="5934626" y="5938836"/>
                  <a:pt x="5939961" y="5969124"/>
                  <a:pt x="5942246" y="5999796"/>
                </a:cubicBezTo>
                <a:cubicBezTo>
                  <a:pt x="5944149" y="6025515"/>
                  <a:pt x="5943580" y="6050282"/>
                  <a:pt x="5976728" y="6056948"/>
                </a:cubicBezTo>
                <a:cubicBezTo>
                  <a:pt x="5982443" y="6058092"/>
                  <a:pt x="5988540" y="6066284"/>
                  <a:pt x="5991396" y="6072569"/>
                </a:cubicBezTo>
                <a:cubicBezTo>
                  <a:pt x="5999589" y="6090477"/>
                  <a:pt x="6005113" y="6109530"/>
                  <a:pt x="6013494" y="6127247"/>
                </a:cubicBezTo>
                <a:cubicBezTo>
                  <a:pt x="6041500" y="6185351"/>
                  <a:pt x="6059217" y="6246121"/>
                  <a:pt x="6055978" y="6311084"/>
                </a:cubicBezTo>
                <a:cubicBezTo>
                  <a:pt x="6055026" y="6331277"/>
                  <a:pt x="6044737" y="6350899"/>
                  <a:pt x="6040926" y="6363664"/>
                </a:cubicBezTo>
                <a:cubicBezTo>
                  <a:pt x="6055978" y="6400429"/>
                  <a:pt x="6070456" y="6431292"/>
                  <a:pt x="6081315" y="6463490"/>
                </a:cubicBezTo>
                <a:cubicBezTo>
                  <a:pt x="6091031" y="6491874"/>
                  <a:pt x="6097127" y="6521593"/>
                  <a:pt x="6104175" y="6550742"/>
                </a:cubicBezTo>
                <a:cubicBezTo>
                  <a:pt x="6106844" y="6561411"/>
                  <a:pt x="6108367" y="6572269"/>
                  <a:pt x="6109702" y="6583128"/>
                </a:cubicBezTo>
                <a:cubicBezTo>
                  <a:pt x="6113892" y="6617036"/>
                  <a:pt x="6103795" y="6652472"/>
                  <a:pt x="6119798" y="6685617"/>
                </a:cubicBezTo>
                <a:cubicBezTo>
                  <a:pt x="6128180" y="6702955"/>
                  <a:pt x="6138276" y="6720103"/>
                  <a:pt x="6142658" y="6738388"/>
                </a:cubicBezTo>
                <a:cubicBezTo>
                  <a:pt x="6147421" y="6758011"/>
                  <a:pt x="6154851" y="6777207"/>
                  <a:pt x="6160162" y="6796804"/>
                </a:cubicBezTo>
                <a:lnTo>
                  <a:pt x="6164933" y="6857457"/>
                </a:lnTo>
                <a:lnTo>
                  <a:pt x="6037694" y="6857457"/>
                </a:lnTo>
                <a:lnTo>
                  <a:pt x="6037694" y="6857998"/>
                </a:lnTo>
                <a:lnTo>
                  <a:pt x="0" y="6857998"/>
                </a:lnTo>
                <a:close/>
              </a:path>
            </a:pathLst>
          </a:custGeom>
          <a:effectLst>
            <a:outerShdw blurRad="381000" dist="152400" algn="tl" rotWithShape="0">
              <a:prstClr val="black">
                <a:alpha val="10000"/>
              </a:prstClr>
            </a:outerShdw>
          </a:effectLst>
        </p:spPr>
      </p:pic>
      <p:grpSp>
        <p:nvGrpSpPr>
          <p:cNvPr id="13" name="Group 12">
            <a:extLst>
              <a:ext uri="{FF2B5EF4-FFF2-40B4-BE49-F238E27FC236}">
                <a16:creationId xmlns:a16="http://schemas.microsoft.com/office/drawing/2014/main" id="{E6517BAC-C80F-4065-90D8-703493E0B3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46533" y="0"/>
            <a:ext cx="656039" cy="5143091"/>
            <a:chOff x="5395368" y="0"/>
            <a:chExt cx="874718" cy="6857455"/>
          </a:xfrm>
        </p:grpSpPr>
        <p:sp>
          <p:nvSpPr>
            <p:cNvPr id="14" name="Freeform: Shape 13">
              <a:extLst>
                <a:ext uri="{FF2B5EF4-FFF2-40B4-BE49-F238E27FC236}">
                  <a16:creationId xmlns:a16="http://schemas.microsoft.com/office/drawing/2014/main" id="{984DCDA5-A261-4103-B44C-068DCEA033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4000"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E59A2A1-1352-47AA-80C2-0FF5375940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399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TextBox 5">
            <a:extLst>
              <a:ext uri="{FF2B5EF4-FFF2-40B4-BE49-F238E27FC236}">
                <a16:creationId xmlns:a16="http://schemas.microsoft.com/office/drawing/2014/main" id="{DE374490-B6BF-9892-44B6-CA38FCB18A2C}"/>
              </a:ext>
            </a:extLst>
          </p:cNvPr>
          <p:cNvSpPr txBox="1"/>
          <p:nvPr/>
        </p:nvSpPr>
        <p:spPr>
          <a:xfrm>
            <a:off x="5236369" y="2359800"/>
            <a:ext cx="3293268" cy="2011500"/>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dirty="0">
                <a:solidFill>
                  <a:schemeClr val="bg1">
                    <a:alpha val="80000"/>
                  </a:schemeClr>
                </a:solidFill>
              </a:rPr>
              <a:t>Vendor solution review and testing must take place periodically or even continuously with tools</a:t>
            </a:r>
          </a:p>
          <a:p>
            <a:pPr marL="285750" indent="-228600">
              <a:lnSpc>
                <a:spcPct val="90000"/>
              </a:lnSpc>
              <a:spcAft>
                <a:spcPts val="600"/>
              </a:spcAft>
              <a:buFont typeface="Arial" panose="020B0604020202020204" pitchFamily="34" charset="0"/>
              <a:buChar char="•"/>
            </a:pPr>
            <a:r>
              <a:rPr lang="en-US" dirty="0">
                <a:solidFill>
                  <a:schemeClr val="bg1">
                    <a:alpha val="80000"/>
                  </a:schemeClr>
                </a:solidFill>
              </a:rPr>
              <a:t>Users can develop novel ways to use AI that introduces risk</a:t>
            </a:r>
          </a:p>
          <a:p>
            <a:pPr marL="285750" indent="-228600">
              <a:lnSpc>
                <a:spcPct val="90000"/>
              </a:lnSpc>
              <a:spcAft>
                <a:spcPts val="600"/>
              </a:spcAft>
              <a:buFont typeface="Arial" panose="020B0604020202020204" pitchFamily="34" charset="0"/>
              <a:buChar char="•"/>
            </a:pPr>
            <a:r>
              <a:rPr lang="en-US" dirty="0">
                <a:solidFill>
                  <a:schemeClr val="bg1">
                    <a:alpha val="80000"/>
                  </a:schemeClr>
                </a:solidFill>
              </a:rPr>
              <a:t>User can forget policy</a:t>
            </a:r>
          </a:p>
        </p:txBody>
      </p:sp>
    </p:spTree>
    <p:extLst>
      <p:ext uri="{BB962C8B-B14F-4D97-AF65-F5344CB8AC3E}">
        <p14:creationId xmlns:p14="http://schemas.microsoft.com/office/powerpoint/2010/main" val="3740267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833FDD6-B916-3093-512D-C37F17099E96}"/>
            </a:ext>
          </a:extLst>
        </p:cNvPr>
        <p:cNvGrpSpPr/>
        <p:nvPr/>
      </p:nvGrpSpPr>
      <p:grpSpPr>
        <a:xfrm>
          <a:off x="0" y="0"/>
          <a:ext cx="0" cy="0"/>
          <a:chOff x="0" y="0"/>
          <a:chExt cx="0" cy="0"/>
        </a:xfrm>
      </p:grpSpPr>
      <p:sp>
        <p:nvSpPr>
          <p:cNvPr id="97" name="Rectangle 96">
            <a:extLst>
              <a:ext uri="{FF2B5EF4-FFF2-40B4-BE49-F238E27FC236}">
                <a16:creationId xmlns:a16="http://schemas.microsoft.com/office/drawing/2014/main" id="{F8446B12-7391-4711-8B31-112A0B896C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0">
            <a:extLst>
              <a:ext uri="{FF2B5EF4-FFF2-40B4-BE49-F238E27FC236}">
                <a16:creationId xmlns:a16="http://schemas.microsoft.com/office/drawing/2014/main" id="{77320C63-F184-F98B-289E-492B74AC472D}"/>
              </a:ext>
            </a:extLst>
          </p:cNvPr>
          <p:cNvSpPr/>
          <p:nvPr/>
        </p:nvSpPr>
        <p:spPr>
          <a:xfrm>
            <a:off x="628649" y="3321000"/>
            <a:ext cx="4607719" cy="1050300"/>
          </a:xfrm>
          <a:prstGeom prst="rect">
            <a:avLst/>
          </a:prstGeom>
        </p:spPr>
        <p:txBody>
          <a:bodyPr vert="horz" wrap="square" lIns="91440" tIns="45720" rIns="91440" bIns="45720" rtlCol="0" anchor="b">
            <a:normAutofit/>
          </a:bodyPr>
          <a:lstStyle/>
          <a:p>
            <a:pPr marL="0" indent="0">
              <a:lnSpc>
                <a:spcPct val="90000"/>
              </a:lnSpc>
              <a:spcBef>
                <a:spcPct val="0"/>
              </a:spcBef>
              <a:spcAft>
                <a:spcPts val="600"/>
              </a:spcAft>
            </a:pPr>
            <a:r>
              <a:rPr lang="en-US" sz="3300" b="1">
                <a:solidFill>
                  <a:schemeClr val="bg1"/>
                </a:solidFill>
                <a:latin typeface="+mj-lt"/>
                <a:ea typeface="+mj-ea"/>
                <a:cs typeface="+mj-cs"/>
              </a:rPr>
              <a:t>Use AI’s buzz to your advantage</a:t>
            </a:r>
            <a:endParaRPr lang="en-US" sz="3300">
              <a:solidFill>
                <a:schemeClr val="bg1"/>
              </a:solidFill>
              <a:latin typeface="+mj-lt"/>
              <a:ea typeface="+mj-ea"/>
              <a:cs typeface="+mj-cs"/>
            </a:endParaRPr>
          </a:p>
        </p:txBody>
      </p:sp>
      <p:sp>
        <p:nvSpPr>
          <p:cNvPr id="3" name="TextBox 2">
            <a:extLst>
              <a:ext uri="{FF2B5EF4-FFF2-40B4-BE49-F238E27FC236}">
                <a16:creationId xmlns:a16="http://schemas.microsoft.com/office/drawing/2014/main" id="{4C64F803-1065-8DB6-D675-472D2250F784}"/>
              </a:ext>
            </a:extLst>
          </p:cNvPr>
          <p:cNvSpPr txBox="1"/>
          <p:nvPr/>
        </p:nvSpPr>
        <p:spPr>
          <a:xfrm>
            <a:off x="5894784" y="3537354"/>
            <a:ext cx="2620566" cy="763422"/>
          </a:xfrm>
          <a:prstGeom prst="rect">
            <a:avLst/>
          </a:prstGeom>
        </p:spPr>
        <p:txBody>
          <a:bodyPr vert="horz" lIns="91440" tIns="45720" rIns="91440" bIns="45720" rtlCol="0" anchor="b">
            <a:normAutofit/>
          </a:bodyPr>
          <a:lstStyle/>
          <a:p>
            <a:pPr>
              <a:lnSpc>
                <a:spcPct val="90000"/>
              </a:lnSpc>
              <a:spcBef>
                <a:spcPts val="1000"/>
              </a:spcBef>
            </a:pPr>
            <a:r>
              <a:rPr lang="en-US" sz="1500">
                <a:solidFill>
                  <a:schemeClr val="bg1"/>
                </a:solidFill>
              </a:rPr>
              <a:t>AI information security leads to support for all information security </a:t>
            </a:r>
          </a:p>
        </p:txBody>
      </p:sp>
      <p:pic>
        <p:nvPicPr>
          <p:cNvPr id="4" name="Picture 3">
            <a:extLst>
              <a:ext uri="{FF2B5EF4-FFF2-40B4-BE49-F238E27FC236}">
                <a16:creationId xmlns:a16="http://schemas.microsoft.com/office/drawing/2014/main" id="{2B8AAC9B-F9B3-CED0-398D-994CE756743C}"/>
              </a:ext>
            </a:extLst>
          </p:cNvPr>
          <p:cNvPicPr>
            <a:picLocks noChangeAspect="1"/>
          </p:cNvPicPr>
          <p:nvPr/>
        </p:nvPicPr>
        <p:blipFill>
          <a:blip r:embed="rId3"/>
          <a:srcRect t="26736" b="26738"/>
          <a:stretch>
            <a:fillRect/>
          </a:stretch>
        </p:blipFill>
        <p:spPr>
          <a:xfrm>
            <a:off x="20" y="10"/>
            <a:ext cx="9143980" cy="2988673"/>
          </a:xfrm>
          <a:custGeom>
            <a:avLst/>
            <a:gdLst/>
            <a:ahLst/>
            <a:cxnLst/>
            <a:rect l="l" t="t" r="r" b="b"/>
            <a:pathLst>
              <a:path w="12192000" h="3984912">
                <a:moveTo>
                  <a:pt x="0" y="0"/>
                </a:moveTo>
                <a:lnTo>
                  <a:pt x="12192000" y="0"/>
                </a:lnTo>
                <a:lnTo>
                  <a:pt x="12192000" y="566059"/>
                </a:lnTo>
                <a:lnTo>
                  <a:pt x="12192000" y="794037"/>
                </a:lnTo>
                <a:lnTo>
                  <a:pt x="12192000" y="2336800"/>
                </a:lnTo>
                <a:lnTo>
                  <a:pt x="12192000" y="2631227"/>
                </a:lnTo>
                <a:lnTo>
                  <a:pt x="12192000" y="3908712"/>
                </a:lnTo>
                <a:lnTo>
                  <a:pt x="9439275" y="3984912"/>
                </a:lnTo>
                <a:lnTo>
                  <a:pt x="5572127" y="3737262"/>
                </a:lnTo>
                <a:lnTo>
                  <a:pt x="0" y="3908712"/>
                </a:lnTo>
                <a:lnTo>
                  <a:pt x="0" y="2631227"/>
                </a:lnTo>
                <a:lnTo>
                  <a:pt x="0" y="2336800"/>
                </a:lnTo>
                <a:lnTo>
                  <a:pt x="0" y="794037"/>
                </a:lnTo>
                <a:lnTo>
                  <a:pt x="0" y="566059"/>
                </a:lnTo>
                <a:close/>
              </a:path>
            </a:pathLst>
          </a:custGeom>
        </p:spPr>
      </p:pic>
      <p:grpSp>
        <p:nvGrpSpPr>
          <p:cNvPr id="98" name="Group 97">
            <a:extLst>
              <a:ext uri="{FF2B5EF4-FFF2-40B4-BE49-F238E27FC236}">
                <a16:creationId xmlns:a16="http://schemas.microsoft.com/office/drawing/2014/main" id="{AC0B7807-0C83-4963-821A-69B172722E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646744"/>
            <a:ext cx="9144000" cy="567876"/>
            <a:chOff x="0" y="2959818"/>
            <a:chExt cx="12192000" cy="757168"/>
          </a:xfrm>
        </p:grpSpPr>
        <p:sp>
          <p:nvSpPr>
            <p:cNvPr id="79" name="Freeform: Shape 78">
              <a:extLst>
                <a:ext uri="{FF2B5EF4-FFF2-40B4-BE49-F238E27FC236}">
                  <a16:creationId xmlns:a16="http://schemas.microsoft.com/office/drawing/2014/main" id="{BB027EC7-3252-48A2-A7A4-1741F72E47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9" name="Freeform: Shape 79">
              <a:extLst>
                <a:ext uri="{FF2B5EF4-FFF2-40B4-BE49-F238E27FC236}">
                  <a16:creationId xmlns:a16="http://schemas.microsoft.com/office/drawing/2014/main" id="{4EBC51E4-7477-4290-BBD0-18AD942C36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4">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3872272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97F7944-2EF2-7D96-BB4A-6C6B330937FD}"/>
            </a:ext>
          </a:extLst>
        </p:cNvPr>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933DEA3E-F462-E5E5-C52E-0432B5AE9D22}"/>
              </a:ext>
            </a:extLst>
          </p:cNvPr>
          <p:cNvPicPr>
            <a:picLocks noChangeAspect="1"/>
          </p:cNvPicPr>
          <p:nvPr/>
        </p:nvPicPr>
        <p:blipFill>
          <a:blip r:embed="rId3"/>
          <a:srcRect r="19278" b="9092"/>
          <a:stretch>
            <a:fillRect/>
          </a:stretch>
        </p:blipFill>
        <p:spPr>
          <a:xfrm>
            <a:off x="2642616" y="10"/>
            <a:ext cx="6501384" cy="5143490"/>
          </a:xfrm>
          <a:prstGeom prst="rect">
            <a:avLst/>
          </a:prstGeom>
        </p:spPr>
      </p:pic>
      <p:sp>
        <p:nvSpPr>
          <p:cNvPr id="23" name="Rectangle 2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004404" cy="51435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 0">
            <a:extLst>
              <a:ext uri="{FF2B5EF4-FFF2-40B4-BE49-F238E27FC236}">
                <a16:creationId xmlns:a16="http://schemas.microsoft.com/office/drawing/2014/main" id="{591A74A5-2A26-2FE8-446A-EB0B3BFCACA2}"/>
              </a:ext>
            </a:extLst>
          </p:cNvPr>
          <p:cNvSpPr/>
          <p:nvPr/>
        </p:nvSpPr>
        <p:spPr>
          <a:xfrm>
            <a:off x="358485" y="841772"/>
            <a:ext cx="3017520" cy="240310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600" b="1" dirty="0">
                <a:solidFill>
                  <a:schemeClr val="bg1"/>
                </a:solidFill>
                <a:latin typeface="+mj-lt"/>
                <a:ea typeface="+mj-ea"/>
                <a:cs typeface="+mj-cs"/>
              </a:rPr>
              <a:t>Near Future</a:t>
            </a:r>
            <a:endParaRPr lang="en-US" sz="3600" dirty="0">
              <a:solidFill>
                <a:schemeClr val="bg1"/>
              </a:solidFill>
              <a:latin typeface="+mj-lt"/>
              <a:ea typeface="+mj-ea"/>
              <a:cs typeface="+mj-cs"/>
            </a:endParaRPr>
          </a:p>
        </p:txBody>
      </p:sp>
      <p:sp>
        <p:nvSpPr>
          <p:cNvPr id="25" name="Rectangle 2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7" name="Rectangle 2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2E07A229-D74F-124F-143A-FB90550EF560}"/>
              </a:ext>
            </a:extLst>
          </p:cNvPr>
          <p:cNvSpPr/>
          <p:nvPr/>
        </p:nvSpPr>
        <p:spPr>
          <a:xfrm>
            <a:off x="238193" y="409057"/>
            <a:ext cx="841572" cy="33986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4153282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26EB97F-9F6A-2857-DEE8-C75776A5936A}"/>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DE2EADC3-E039-EEFC-9EA1-D507D2BE5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0">
            <a:extLst>
              <a:ext uri="{FF2B5EF4-FFF2-40B4-BE49-F238E27FC236}">
                <a16:creationId xmlns:a16="http://schemas.microsoft.com/office/drawing/2014/main" id="{1A3B9E19-9BFB-9DE9-63F9-1B97446B7EF1}"/>
              </a:ext>
            </a:extLst>
          </p:cNvPr>
          <p:cNvSpPr/>
          <p:nvPr/>
        </p:nvSpPr>
        <p:spPr>
          <a:xfrm>
            <a:off x="5236367" y="1231314"/>
            <a:ext cx="3293269" cy="992579"/>
          </a:xfrm>
          <a:prstGeom prst="rect">
            <a:avLst/>
          </a:prstGeom>
        </p:spPr>
        <p:txBody>
          <a:bodyPr vert="horz" lIns="91440" tIns="45720" rIns="91440" bIns="45720" rtlCol="0" anchor="t">
            <a:normAutofit/>
          </a:bodyPr>
          <a:lstStyle/>
          <a:p>
            <a:pPr marL="0" indent="0">
              <a:lnSpc>
                <a:spcPct val="90000"/>
              </a:lnSpc>
              <a:spcBef>
                <a:spcPct val="0"/>
              </a:spcBef>
              <a:spcAft>
                <a:spcPts val="600"/>
              </a:spcAft>
            </a:pPr>
            <a:r>
              <a:rPr lang="en-US" sz="3000" b="1" kern="1200" dirty="0">
                <a:solidFill>
                  <a:schemeClr val="bg1"/>
                </a:solidFill>
                <a:latin typeface="+mj-lt"/>
                <a:ea typeface="+mj-ea"/>
                <a:cs typeface="+mj-cs"/>
              </a:rPr>
              <a:t>Agentic Adoption</a:t>
            </a:r>
            <a:endParaRPr lang="en-US" sz="3000" kern="1200" dirty="0">
              <a:solidFill>
                <a:schemeClr val="bg1"/>
              </a:solidFill>
              <a:latin typeface="+mj-lt"/>
              <a:ea typeface="+mj-ea"/>
              <a:cs typeface="+mj-cs"/>
            </a:endParaRPr>
          </a:p>
        </p:txBody>
      </p:sp>
      <p:pic>
        <p:nvPicPr>
          <p:cNvPr id="4" name="Picture 3">
            <a:extLst>
              <a:ext uri="{FF2B5EF4-FFF2-40B4-BE49-F238E27FC236}">
                <a16:creationId xmlns:a16="http://schemas.microsoft.com/office/drawing/2014/main" id="{ACF6A9F8-CB06-748D-411D-BFCF9B9C65C0}"/>
              </a:ext>
            </a:extLst>
          </p:cNvPr>
          <p:cNvPicPr>
            <a:picLocks noChangeAspect="1"/>
          </p:cNvPicPr>
          <p:nvPr/>
        </p:nvPicPr>
        <p:blipFill>
          <a:blip r:embed="rId3"/>
          <a:stretch>
            <a:fillRect/>
          </a:stretch>
        </p:blipFill>
        <p:spPr>
          <a:xfrm>
            <a:off x="626268" y="1250481"/>
            <a:ext cx="3945732" cy="3077670"/>
          </a:xfrm>
          <a:prstGeom prst="rect">
            <a:avLst/>
          </a:prstGeom>
        </p:spPr>
      </p:pic>
      <p:sp>
        <p:nvSpPr>
          <p:cNvPr id="5" name="TextBox 4">
            <a:extLst>
              <a:ext uri="{FF2B5EF4-FFF2-40B4-BE49-F238E27FC236}">
                <a16:creationId xmlns:a16="http://schemas.microsoft.com/office/drawing/2014/main" id="{DB9975C5-E47D-180A-970B-8A2CEA321E89}"/>
              </a:ext>
            </a:extLst>
          </p:cNvPr>
          <p:cNvSpPr txBox="1"/>
          <p:nvPr/>
        </p:nvSpPr>
        <p:spPr>
          <a:xfrm>
            <a:off x="5133791" y="2482362"/>
            <a:ext cx="3810917" cy="1650024"/>
          </a:xfrm>
          <a:prstGeom prst="rect">
            <a:avLst/>
          </a:prstGeom>
        </p:spPr>
        <p:txBody>
          <a:bodyPr vert="horz" lIns="91440" tIns="45720" rIns="91440" bIns="45720" rtlCol="0">
            <a:normAutofit/>
          </a:bodyPr>
          <a:lstStyle/>
          <a:p>
            <a:pPr>
              <a:lnSpc>
                <a:spcPct val="90000"/>
              </a:lnSpc>
              <a:spcBef>
                <a:spcPts val="1000"/>
              </a:spcBef>
            </a:pPr>
            <a:endParaRPr lang="en-US" sz="1500" dirty="0">
              <a:solidFill>
                <a:schemeClr val="bg1"/>
              </a:solidFill>
            </a:endParaRPr>
          </a:p>
          <a:p>
            <a:pPr>
              <a:lnSpc>
                <a:spcPct val="90000"/>
              </a:lnSpc>
              <a:spcBef>
                <a:spcPts val="1000"/>
              </a:spcBef>
            </a:pPr>
            <a:r>
              <a:rPr lang="en-US" sz="2400" dirty="0">
                <a:solidFill>
                  <a:schemeClr val="bg1"/>
                </a:solidFill>
              </a:rPr>
              <a:t>All of the risks of Shadow AI plus data writes/changes!</a:t>
            </a:r>
          </a:p>
        </p:txBody>
      </p:sp>
      <p:sp>
        <p:nvSpPr>
          <p:cNvPr id="3" name="TextBox 2">
            <a:extLst>
              <a:ext uri="{FF2B5EF4-FFF2-40B4-BE49-F238E27FC236}">
                <a16:creationId xmlns:a16="http://schemas.microsoft.com/office/drawing/2014/main" id="{2ADE5E26-A328-7993-7864-CA55BDB61829}"/>
              </a:ext>
            </a:extLst>
          </p:cNvPr>
          <p:cNvSpPr txBox="1"/>
          <p:nvPr/>
        </p:nvSpPr>
        <p:spPr>
          <a:xfrm>
            <a:off x="5292861" y="1711255"/>
            <a:ext cx="2968711" cy="512638"/>
          </a:xfrm>
          <a:prstGeom prst="rect">
            <a:avLst/>
          </a:prstGeom>
        </p:spPr>
        <p:txBody>
          <a:bodyPr vert="horz" lIns="91440" tIns="45720" rIns="91440" bIns="45720" rtlCol="0">
            <a:normAutofit fontScale="92500"/>
          </a:bodyPr>
          <a:lstStyle/>
          <a:p>
            <a:pPr>
              <a:lnSpc>
                <a:spcPct val="90000"/>
              </a:lnSpc>
              <a:spcBef>
                <a:spcPts val="1000"/>
              </a:spcBef>
            </a:pPr>
            <a:r>
              <a:rPr lang="en-US" sz="1500" dirty="0">
                <a:solidFill>
                  <a:srgbClr val="FF0000"/>
                </a:solidFill>
              </a:rPr>
              <a:t>The Future is NOW! </a:t>
            </a:r>
            <a:r>
              <a:rPr lang="en-US" sz="1500" dirty="0" err="1">
                <a:solidFill>
                  <a:srgbClr val="FF0000"/>
                </a:solidFill>
              </a:rPr>
              <a:t>OpenClaw</a:t>
            </a:r>
            <a:r>
              <a:rPr lang="en-US" sz="1500" dirty="0">
                <a:solidFill>
                  <a:srgbClr val="FF0000"/>
                </a:solidFill>
              </a:rPr>
              <a:t> reached 100k </a:t>
            </a:r>
            <a:r>
              <a:rPr lang="en-US" sz="1500" dirty="0" err="1">
                <a:solidFill>
                  <a:srgbClr val="FF0000"/>
                </a:solidFill>
              </a:rPr>
              <a:t>Github</a:t>
            </a:r>
            <a:r>
              <a:rPr lang="en-US" sz="1500" dirty="0">
                <a:solidFill>
                  <a:srgbClr val="FF0000"/>
                </a:solidFill>
              </a:rPr>
              <a:t> stars in 15 days!</a:t>
            </a:r>
            <a:endParaRPr lang="en-US" dirty="0">
              <a:solidFill>
                <a:srgbClr val="FF0000"/>
              </a:solidFill>
            </a:endParaRPr>
          </a:p>
        </p:txBody>
      </p:sp>
    </p:spTree>
    <p:extLst>
      <p:ext uri="{BB962C8B-B14F-4D97-AF65-F5344CB8AC3E}">
        <p14:creationId xmlns:p14="http://schemas.microsoft.com/office/powerpoint/2010/main" val="421552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E890BD5-BD68-E5E1-F94A-406C5FD25377}"/>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C7E888E3-77AF-4A4F-2329-B0E51F2A9A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36F27FAC-C41A-760F-A367-8BF5AB971B8B}"/>
              </a:ext>
            </a:extLst>
          </p:cNvPr>
          <p:cNvPicPr>
            <a:picLocks noChangeAspect="1"/>
          </p:cNvPicPr>
          <p:nvPr/>
        </p:nvPicPr>
        <p:blipFill>
          <a:blip r:embed="rId3"/>
          <a:stretch>
            <a:fillRect/>
          </a:stretch>
        </p:blipFill>
        <p:spPr>
          <a:xfrm>
            <a:off x="164120" y="-633047"/>
            <a:ext cx="8874371" cy="6626197"/>
          </a:xfrm>
          <a:prstGeom prst="rect">
            <a:avLst/>
          </a:prstGeom>
        </p:spPr>
      </p:pic>
      <p:sp>
        <p:nvSpPr>
          <p:cNvPr id="2" name="Text 0">
            <a:extLst>
              <a:ext uri="{FF2B5EF4-FFF2-40B4-BE49-F238E27FC236}">
                <a16:creationId xmlns:a16="http://schemas.microsoft.com/office/drawing/2014/main" id="{0E242443-EF38-5F17-B3CA-A76DA5A92B85}"/>
              </a:ext>
            </a:extLst>
          </p:cNvPr>
          <p:cNvSpPr/>
          <p:nvPr/>
        </p:nvSpPr>
        <p:spPr>
          <a:xfrm>
            <a:off x="1676399" y="133743"/>
            <a:ext cx="5955323" cy="546195"/>
          </a:xfrm>
          <a:prstGeom prst="rect">
            <a:avLst/>
          </a:prstGeom>
        </p:spPr>
        <p:txBody>
          <a:bodyPr vert="horz" lIns="91440" tIns="45720" rIns="91440" bIns="45720" rtlCol="0" anchor="t">
            <a:normAutofit/>
          </a:bodyPr>
          <a:lstStyle/>
          <a:p>
            <a:pPr marL="0" indent="0">
              <a:lnSpc>
                <a:spcPct val="90000"/>
              </a:lnSpc>
              <a:spcBef>
                <a:spcPct val="0"/>
              </a:spcBef>
              <a:spcAft>
                <a:spcPts val="600"/>
              </a:spcAft>
            </a:pPr>
            <a:r>
              <a:rPr lang="en-US" sz="3000" b="1" dirty="0">
                <a:solidFill>
                  <a:schemeClr val="bg1"/>
                </a:solidFill>
                <a:latin typeface="+mj-lt"/>
                <a:ea typeface="+mj-ea"/>
                <a:cs typeface="+mj-cs"/>
              </a:rPr>
              <a:t>Moving Agents Out of the Shadow</a:t>
            </a:r>
            <a:endParaRPr lang="en-US" sz="3000" kern="1200" dirty="0">
              <a:solidFill>
                <a:schemeClr val="bg1"/>
              </a:solidFill>
              <a:latin typeface="+mj-lt"/>
              <a:ea typeface="+mj-ea"/>
              <a:cs typeface="+mj-cs"/>
            </a:endParaRPr>
          </a:p>
        </p:txBody>
      </p:sp>
      <p:sp>
        <p:nvSpPr>
          <p:cNvPr id="14" name="Text 0">
            <a:extLst>
              <a:ext uri="{FF2B5EF4-FFF2-40B4-BE49-F238E27FC236}">
                <a16:creationId xmlns:a16="http://schemas.microsoft.com/office/drawing/2014/main" id="{840FF289-E49F-A50C-A2CD-DF6C66760833}"/>
              </a:ext>
            </a:extLst>
          </p:cNvPr>
          <p:cNvSpPr/>
          <p:nvPr/>
        </p:nvSpPr>
        <p:spPr>
          <a:xfrm>
            <a:off x="1191985" y="679938"/>
            <a:ext cx="3409320" cy="432770"/>
          </a:xfrm>
          <a:prstGeom prst="rect">
            <a:avLst/>
          </a:prstGeom>
        </p:spPr>
        <p:txBody>
          <a:bodyPr vert="horz" lIns="91440" tIns="45720" rIns="91440" bIns="45720" rtlCol="0" anchor="t">
            <a:normAutofit/>
          </a:bodyPr>
          <a:lstStyle/>
          <a:p>
            <a:pPr marL="0" indent="0">
              <a:lnSpc>
                <a:spcPct val="90000"/>
              </a:lnSpc>
              <a:spcBef>
                <a:spcPct val="0"/>
              </a:spcBef>
              <a:spcAft>
                <a:spcPts val="600"/>
              </a:spcAft>
            </a:pPr>
            <a:r>
              <a:rPr lang="en-US" sz="2400" b="1" dirty="0">
                <a:solidFill>
                  <a:schemeClr val="bg1"/>
                </a:solidFill>
                <a:latin typeface="+mj-lt"/>
                <a:ea typeface="+mj-ea"/>
                <a:cs typeface="+mj-cs"/>
              </a:rPr>
              <a:t>Shadow AI Scenario</a:t>
            </a:r>
            <a:endParaRPr lang="en-US" sz="2400" kern="1200" dirty="0">
              <a:solidFill>
                <a:schemeClr val="bg1"/>
              </a:solidFill>
              <a:latin typeface="+mj-lt"/>
              <a:ea typeface="+mj-ea"/>
              <a:cs typeface="+mj-cs"/>
            </a:endParaRPr>
          </a:p>
        </p:txBody>
      </p:sp>
      <p:sp>
        <p:nvSpPr>
          <p:cNvPr id="15" name="Text 0">
            <a:extLst>
              <a:ext uri="{FF2B5EF4-FFF2-40B4-BE49-F238E27FC236}">
                <a16:creationId xmlns:a16="http://schemas.microsoft.com/office/drawing/2014/main" id="{F48E9CB8-1D35-C7D9-0AC1-8084BAECAE61}"/>
              </a:ext>
            </a:extLst>
          </p:cNvPr>
          <p:cNvSpPr/>
          <p:nvPr/>
        </p:nvSpPr>
        <p:spPr>
          <a:xfrm>
            <a:off x="5793291" y="679938"/>
            <a:ext cx="3409320" cy="432770"/>
          </a:xfrm>
          <a:prstGeom prst="rect">
            <a:avLst/>
          </a:prstGeom>
        </p:spPr>
        <p:txBody>
          <a:bodyPr vert="horz" lIns="91440" tIns="45720" rIns="91440" bIns="45720" rtlCol="0" anchor="t">
            <a:normAutofit/>
          </a:bodyPr>
          <a:lstStyle/>
          <a:p>
            <a:pPr marL="0" indent="0">
              <a:lnSpc>
                <a:spcPct val="90000"/>
              </a:lnSpc>
              <a:spcBef>
                <a:spcPct val="0"/>
              </a:spcBef>
              <a:spcAft>
                <a:spcPts val="600"/>
              </a:spcAft>
            </a:pPr>
            <a:r>
              <a:rPr lang="en-US" sz="2400" b="1" dirty="0">
                <a:solidFill>
                  <a:schemeClr val="bg1"/>
                </a:solidFill>
                <a:latin typeface="+mj-lt"/>
                <a:ea typeface="+mj-ea"/>
                <a:cs typeface="+mj-cs"/>
              </a:rPr>
              <a:t>Governed Scenario</a:t>
            </a:r>
            <a:endParaRPr lang="en-US" sz="2400" kern="1200" dirty="0">
              <a:solidFill>
                <a:schemeClr val="bg1"/>
              </a:solidFill>
              <a:latin typeface="+mj-lt"/>
              <a:ea typeface="+mj-ea"/>
              <a:cs typeface="+mj-cs"/>
            </a:endParaRPr>
          </a:p>
        </p:txBody>
      </p:sp>
    </p:spTree>
    <p:extLst>
      <p:ext uri="{BB962C8B-B14F-4D97-AF65-F5344CB8AC3E}">
        <p14:creationId xmlns:p14="http://schemas.microsoft.com/office/powerpoint/2010/main" val="17247605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8657438-06D7-DDF1-4A3C-1289D944D362}"/>
            </a:ext>
          </a:extLst>
        </p:cNvPr>
        <p:cNvGrpSpPr/>
        <p:nvPr/>
      </p:nvGrpSpPr>
      <p:grpSpPr>
        <a:xfrm>
          <a:off x="0" y="0"/>
          <a:ext cx="0" cy="0"/>
          <a:chOff x="0" y="0"/>
          <a:chExt cx="0" cy="0"/>
        </a:xfrm>
      </p:grpSpPr>
      <p:sp>
        <p:nvSpPr>
          <p:cNvPr id="29" name="Rectangle 28">
            <a:extLst>
              <a:ext uri="{FF2B5EF4-FFF2-40B4-BE49-F238E27FC236}">
                <a16:creationId xmlns:a16="http://schemas.microsoft.com/office/drawing/2014/main" id="{B250C39F-3F6C-4D53-86D2-7BC6B2FF60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a:extLst>
              <a:ext uri="{FF2B5EF4-FFF2-40B4-BE49-F238E27FC236}">
                <a16:creationId xmlns:a16="http://schemas.microsoft.com/office/drawing/2014/main" id="{1E49C64D-55E3-2394-4D62-7273BFD5E5A4}"/>
              </a:ext>
            </a:extLst>
          </p:cNvPr>
          <p:cNvPicPr>
            <a:picLocks noChangeAspect="1"/>
          </p:cNvPicPr>
          <p:nvPr/>
        </p:nvPicPr>
        <p:blipFill>
          <a:blip r:embed="rId3"/>
          <a:srcRect l="3111"/>
          <a:stretch>
            <a:fillRect/>
          </a:stretch>
        </p:blipFill>
        <p:spPr>
          <a:xfrm>
            <a:off x="3371452" y="0"/>
            <a:ext cx="9143980" cy="5143490"/>
          </a:xfrm>
          <a:prstGeom prst="rect">
            <a:avLst/>
          </a:prstGeom>
        </p:spPr>
      </p:pic>
      <p:sp>
        <p:nvSpPr>
          <p:cNvPr id="31" name="Rectangle 30">
            <a:extLst>
              <a:ext uri="{FF2B5EF4-FFF2-40B4-BE49-F238E27FC236}">
                <a16:creationId xmlns:a16="http://schemas.microsoft.com/office/drawing/2014/main" id="{70A48D59-8581-41F7-B529-F4617FE07A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gradFill>
            <a:gsLst>
              <a:gs pos="46000">
                <a:schemeClr val="tx1">
                  <a:lumMod val="95000"/>
                  <a:lumOff val="5000"/>
                </a:schemeClr>
              </a:gs>
              <a:gs pos="90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0">
            <a:extLst>
              <a:ext uri="{FF2B5EF4-FFF2-40B4-BE49-F238E27FC236}">
                <a16:creationId xmlns:a16="http://schemas.microsoft.com/office/drawing/2014/main" id="{EFC2D003-0CD0-27AC-1D05-61029E34B038}"/>
              </a:ext>
            </a:extLst>
          </p:cNvPr>
          <p:cNvSpPr/>
          <p:nvPr/>
        </p:nvSpPr>
        <p:spPr>
          <a:xfrm>
            <a:off x="828675" y="682823"/>
            <a:ext cx="3543300" cy="1099841"/>
          </a:xfrm>
          <a:prstGeom prst="rect">
            <a:avLst/>
          </a:prstGeom>
        </p:spPr>
        <p:txBody>
          <a:bodyPr vert="horz" lIns="91440" tIns="45720" rIns="91440" bIns="45720" rtlCol="0" anchor="b">
            <a:normAutofit/>
          </a:bodyPr>
          <a:lstStyle/>
          <a:p>
            <a:pPr marL="0" indent="0">
              <a:lnSpc>
                <a:spcPct val="90000"/>
              </a:lnSpc>
              <a:spcBef>
                <a:spcPct val="0"/>
              </a:spcBef>
              <a:spcAft>
                <a:spcPts val="600"/>
              </a:spcAft>
            </a:pPr>
            <a:r>
              <a:rPr lang="en-US" sz="4400" b="1" dirty="0">
                <a:solidFill>
                  <a:schemeClr val="bg1"/>
                </a:solidFill>
                <a:latin typeface="+mj-lt"/>
                <a:ea typeface="+mj-ea"/>
                <a:cs typeface="+mj-cs"/>
              </a:rPr>
              <a:t>Rogue Agents</a:t>
            </a:r>
            <a:endParaRPr lang="en-US" sz="4400" dirty="0">
              <a:solidFill>
                <a:schemeClr val="bg1"/>
              </a:solidFill>
              <a:latin typeface="+mj-lt"/>
              <a:ea typeface="+mj-ea"/>
              <a:cs typeface="+mj-cs"/>
            </a:endParaRPr>
          </a:p>
        </p:txBody>
      </p:sp>
      <p:sp>
        <p:nvSpPr>
          <p:cNvPr id="6" name="TextBox 5">
            <a:extLst>
              <a:ext uri="{FF2B5EF4-FFF2-40B4-BE49-F238E27FC236}">
                <a16:creationId xmlns:a16="http://schemas.microsoft.com/office/drawing/2014/main" id="{5FE6B1AF-183D-3709-1496-111F54353400}"/>
              </a:ext>
            </a:extLst>
          </p:cNvPr>
          <p:cNvSpPr txBox="1"/>
          <p:nvPr/>
        </p:nvSpPr>
        <p:spPr>
          <a:xfrm>
            <a:off x="828675" y="1869060"/>
            <a:ext cx="3543300" cy="2261886"/>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sz="1500" dirty="0">
                <a:solidFill>
                  <a:schemeClr val="bg1"/>
                </a:solidFill>
              </a:rPr>
              <a:t>Agents can be running fully orphaned from their original creator</a:t>
            </a:r>
          </a:p>
          <a:p>
            <a:pPr marL="285750" indent="-228600">
              <a:lnSpc>
                <a:spcPct val="90000"/>
              </a:lnSpc>
              <a:spcAft>
                <a:spcPts val="600"/>
              </a:spcAft>
              <a:buFont typeface="Arial" panose="020B0604020202020204" pitchFamily="34" charset="0"/>
              <a:buChar char="•"/>
            </a:pPr>
            <a:r>
              <a:rPr lang="en-US" sz="1500" dirty="0">
                <a:solidFill>
                  <a:schemeClr val="bg1"/>
                </a:solidFill>
              </a:rPr>
              <a:t>Strictly enforce credential and token expiration policies</a:t>
            </a:r>
          </a:p>
          <a:p>
            <a:pPr marL="285750" indent="-228600">
              <a:lnSpc>
                <a:spcPct val="90000"/>
              </a:lnSpc>
              <a:spcAft>
                <a:spcPts val="600"/>
              </a:spcAft>
              <a:buFont typeface="Arial" panose="020B0604020202020204" pitchFamily="34" charset="0"/>
              <a:buChar char="•"/>
            </a:pPr>
            <a:r>
              <a:rPr lang="en-US" sz="1500" dirty="0">
                <a:solidFill>
                  <a:schemeClr val="bg1"/>
                </a:solidFill>
              </a:rPr>
              <a:t>Keep on top of lifecycle management</a:t>
            </a:r>
          </a:p>
          <a:p>
            <a:pPr marL="285750" indent="-228600">
              <a:lnSpc>
                <a:spcPct val="90000"/>
              </a:lnSpc>
              <a:spcAft>
                <a:spcPts val="600"/>
              </a:spcAft>
              <a:buFont typeface="Arial" panose="020B0604020202020204" pitchFamily="34" charset="0"/>
              <a:buChar char="•"/>
            </a:pPr>
            <a:r>
              <a:rPr lang="en-US" sz="1500" dirty="0">
                <a:solidFill>
                  <a:schemeClr val="bg1"/>
                </a:solidFill>
              </a:rPr>
              <a:t>Understand Non-Human Identity management (NHI)</a:t>
            </a:r>
          </a:p>
        </p:txBody>
      </p:sp>
      <p:sp>
        <p:nvSpPr>
          <p:cNvPr id="33" name="Rectangle 32">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654" y="86394"/>
            <a:ext cx="8954691" cy="4970711"/>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130293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D87E388-ABF2-FAA2-8615-F8AAC9FCAEA7}"/>
            </a:ext>
          </a:extLst>
        </p:cNvPr>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5964CBE2-084A-47DF-A704-CF5F6217B5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0">
            <a:extLst>
              <a:ext uri="{FF2B5EF4-FFF2-40B4-BE49-F238E27FC236}">
                <a16:creationId xmlns:a16="http://schemas.microsoft.com/office/drawing/2014/main" id="{434BF4DD-4D39-1566-7E55-8FE806BEE9B8}"/>
              </a:ext>
            </a:extLst>
          </p:cNvPr>
          <p:cNvSpPr/>
          <p:nvPr/>
        </p:nvSpPr>
        <p:spPr>
          <a:xfrm>
            <a:off x="4713578" y="1064218"/>
            <a:ext cx="3613718" cy="705213"/>
          </a:xfrm>
          <a:prstGeom prst="rect">
            <a:avLst/>
          </a:prstGeom>
        </p:spPr>
        <p:txBody>
          <a:bodyPr vert="horz" lIns="91440" tIns="45720" rIns="91440" bIns="45720" rtlCol="0" anchor="b">
            <a:normAutofit/>
          </a:bodyPr>
          <a:lstStyle/>
          <a:p>
            <a:pPr marL="0" indent="0" algn="r">
              <a:lnSpc>
                <a:spcPct val="90000"/>
              </a:lnSpc>
              <a:spcBef>
                <a:spcPct val="0"/>
              </a:spcBef>
              <a:spcAft>
                <a:spcPts val="600"/>
              </a:spcAft>
            </a:pPr>
            <a:r>
              <a:rPr lang="en-US" sz="3200" b="1">
                <a:solidFill>
                  <a:schemeClr val="bg1"/>
                </a:solidFill>
                <a:latin typeface="+mj-lt"/>
                <a:ea typeface="+mj-ea"/>
                <a:cs typeface="+mj-cs"/>
              </a:rPr>
              <a:t>Personal Agents</a:t>
            </a:r>
            <a:endParaRPr lang="en-US" sz="3200">
              <a:solidFill>
                <a:schemeClr val="bg1"/>
              </a:solidFill>
              <a:latin typeface="+mj-lt"/>
              <a:ea typeface="+mj-ea"/>
              <a:cs typeface="+mj-cs"/>
            </a:endParaRPr>
          </a:p>
        </p:txBody>
      </p:sp>
      <p:pic>
        <p:nvPicPr>
          <p:cNvPr id="7" name="Picture 6">
            <a:extLst>
              <a:ext uri="{FF2B5EF4-FFF2-40B4-BE49-F238E27FC236}">
                <a16:creationId xmlns:a16="http://schemas.microsoft.com/office/drawing/2014/main" id="{66BE8726-181D-1166-679F-FB96C82A111F}"/>
              </a:ext>
            </a:extLst>
          </p:cNvPr>
          <p:cNvPicPr>
            <a:picLocks noChangeAspect="1"/>
          </p:cNvPicPr>
          <p:nvPr/>
        </p:nvPicPr>
        <p:blipFill>
          <a:blip r:embed="rId3"/>
          <a:srcRect l="12831" r="-3" b="-3"/>
          <a:stretch>
            <a:fillRect/>
          </a:stretch>
        </p:blipFill>
        <p:spPr>
          <a:xfrm>
            <a:off x="620316" y="1123950"/>
            <a:ext cx="3945731" cy="3530694"/>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effectLst>
            <a:outerShdw blurRad="381000" dist="152400" dir="5400000" algn="t" rotWithShape="0">
              <a:prstClr val="black">
                <a:alpha val="10000"/>
              </a:prstClr>
            </a:outerShdw>
          </a:effectLst>
        </p:spPr>
      </p:pic>
      <p:sp>
        <p:nvSpPr>
          <p:cNvPr id="30" name="Freeform: Shape 29">
            <a:extLst>
              <a:ext uri="{FF2B5EF4-FFF2-40B4-BE49-F238E27FC236}">
                <a16:creationId xmlns:a16="http://schemas.microsoft.com/office/drawing/2014/main" id="{686A5CBB-E03B-4019-8BCD-78975D39E4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0316" y="3596652"/>
            <a:ext cx="3945731" cy="1057992"/>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94993204-9792-4E61-A83C-73D4379E2B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0316" y="3596652"/>
            <a:ext cx="3945731" cy="1057992"/>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Box 2">
            <a:extLst>
              <a:ext uri="{FF2B5EF4-FFF2-40B4-BE49-F238E27FC236}">
                <a16:creationId xmlns:a16="http://schemas.microsoft.com/office/drawing/2014/main" id="{01DAB409-48E3-12F1-097E-419ABCBBDFE2}"/>
              </a:ext>
            </a:extLst>
          </p:cNvPr>
          <p:cNvSpPr txBox="1"/>
          <p:nvPr/>
        </p:nvSpPr>
        <p:spPr>
          <a:xfrm>
            <a:off x="5236368" y="2359800"/>
            <a:ext cx="3293268" cy="1840725"/>
          </a:xfrm>
          <a:prstGeom prst="rect">
            <a:avLst/>
          </a:prstGeom>
        </p:spPr>
        <p:txBody>
          <a:bodyPr vert="horz" lIns="91440" tIns="45720" rIns="91440" bIns="45720" rtlCol="0">
            <a:normAutofit/>
          </a:bodyPr>
          <a:lstStyle/>
          <a:p>
            <a:pPr>
              <a:lnSpc>
                <a:spcPct val="90000"/>
              </a:lnSpc>
              <a:spcAft>
                <a:spcPts val="600"/>
              </a:spcAft>
            </a:pPr>
            <a:endParaRPr lang="en-US" sz="1700" dirty="0">
              <a:solidFill>
                <a:schemeClr val="bg1">
                  <a:alpha val="80000"/>
                </a:schemeClr>
              </a:solidFill>
            </a:endParaRPr>
          </a:p>
        </p:txBody>
      </p:sp>
      <p:sp>
        <p:nvSpPr>
          <p:cNvPr id="4" name="TextBox 3">
            <a:extLst>
              <a:ext uri="{FF2B5EF4-FFF2-40B4-BE49-F238E27FC236}">
                <a16:creationId xmlns:a16="http://schemas.microsoft.com/office/drawing/2014/main" id="{51674625-B6F3-8587-36FA-856AA899FE52}"/>
              </a:ext>
            </a:extLst>
          </p:cNvPr>
          <p:cNvSpPr txBox="1"/>
          <p:nvPr/>
        </p:nvSpPr>
        <p:spPr>
          <a:xfrm>
            <a:off x="5382813" y="2720942"/>
            <a:ext cx="3454005" cy="1241821"/>
          </a:xfrm>
          <a:prstGeom prst="rect">
            <a:avLst/>
          </a:prstGeom>
        </p:spPr>
        <p:txBody>
          <a:bodyPr vert="horz" lIns="91440" tIns="45720" rIns="91440" bIns="45720" rtlCol="0">
            <a:normAutofit/>
          </a:bodyPr>
          <a:lstStyle/>
          <a:p>
            <a:pPr>
              <a:lnSpc>
                <a:spcPct val="90000"/>
              </a:lnSpc>
              <a:spcBef>
                <a:spcPts val="1000"/>
              </a:spcBef>
            </a:pPr>
            <a:r>
              <a:rPr lang="en-US" sz="1500" dirty="0">
                <a:solidFill>
                  <a:schemeClr val="bg1"/>
                </a:solidFill>
              </a:rPr>
              <a:t>Signs point that personalized agents will become a day-to-day reality. These agents will interface with organizational agents. </a:t>
            </a:r>
          </a:p>
        </p:txBody>
      </p:sp>
    </p:spTree>
    <p:extLst>
      <p:ext uri="{BB962C8B-B14F-4D97-AF65-F5344CB8AC3E}">
        <p14:creationId xmlns:p14="http://schemas.microsoft.com/office/powerpoint/2010/main" val="2654235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361AEE7-8CB1-9ECC-2BD9-507EF55C0587}"/>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1181966"/>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0"/>
            <a:ext cx="3047358" cy="1182309"/>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80833" y="-3980834"/>
            <a:ext cx="1182335"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0">
            <a:extLst>
              <a:ext uri="{FF2B5EF4-FFF2-40B4-BE49-F238E27FC236}">
                <a16:creationId xmlns:a16="http://schemas.microsoft.com/office/drawing/2014/main" id="{43AF5C24-2953-AA41-F3D1-4AA5984BCCF0}"/>
              </a:ext>
            </a:extLst>
          </p:cNvPr>
          <p:cNvSpPr/>
          <p:nvPr/>
        </p:nvSpPr>
        <p:spPr>
          <a:xfrm>
            <a:off x="1028697" y="261648"/>
            <a:ext cx="7533018" cy="658297"/>
          </a:xfrm>
          <a:prstGeom prst="rect">
            <a:avLst/>
          </a:prstGeom>
        </p:spPr>
        <p:txBody>
          <a:bodyPr vert="horz" lIns="91440" tIns="45720" rIns="91440" bIns="45720" rtlCol="0" anchor="ctr">
            <a:normAutofit/>
          </a:bodyPr>
          <a:lstStyle/>
          <a:p>
            <a:pPr marL="0" indent="0">
              <a:lnSpc>
                <a:spcPct val="90000"/>
              </a:lnSpc>
              <a:spcBef>
                <a:spcPct val="0"/>
              </a:spcBef>
              <a:spcAft>
                <a:spcPts val="600"/>
              </a:spcAft>
            </a:pPr>
            <a:r>
              <a:rPr lang="en-US" sz="3000" b="1" kern="1200">
                <a:solidFill>
                  <a:srgbClr val="FFFFFF"/>
                </a:solidFill>
                <a:latin typeface="+mj-lt"/>
                <a:ea typeface="+mj-ea"/>
                <a:cs typeface="+mj-cs"/>
              </a:rPr>
              <a:t>Quick Win for The Resource Constrained</a:t>
            </a:r>
            <a:endParaRPr lang="en-US" sz="3000" kern="1200">
              <a:solidFill>
                <a:srgbClr val="FFFFFF"/>
              </a:solidFill>
              <a:latin typeface="+mj-lt"/>
              <a:ea typeface="+mj-ea"/>
              <a:cs typeface="+mj-cs"/>
            </a:endParaRPr>
          </a:p>
        </p:txBody>
      </p:sp>
      <p:graphicFrame>
        <p:nvGraphicFramePr>
          <p:cNvPr id="13" name="TextBox 9">
            <a:extLst>
              <a:ext uri="{FF2B5EF4-FFF2-40B4-BE49-F238E27FC236}">
                <a16:creationId xmlns:a16="http://schemas.microsoft.com/office/drawing/2014/main" id="{CE99BC57-BD7B-D6E1-C58C-B79C6E3ABC48}"/>
              </a:ext>
            </a:extLst>
          </p:cNvPr>
          <p:cNvGraphicFramePr/>
          <p:nvPr>
            <p:extLst>
              <p:ext uri="{D42A27DB-BD31-4B8C-83A1-F6EECF244321}">
                <p14:modId xmlns:p14="http://schemas.microsoft.com/office/powerpoint/2010/main" val="1897238331"/>
              </p:ext>
            </p:extLst>
          </p:nvPr>
        </p:nvGraphicFramePr>
        <p:xfrm>
          <a:off x="483042" y="1584434"/>
          <a:ext cx="8195871" cy="31446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7690281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17">
    <p:bg>
      <p:bgPr>
        <a:solidFill>
          <a:schemeClr val="tx1"/>
        </a:solidFill>
        <a:effectLst/>
      </p:bgPr>
    </p:bg>
    <p:spTree>
      <p:nvGrpSpPr>
        <p:cNvPr id="1" name=""/>
        <p:cNvGrpSpPr/>
        <p:nvPr/>
      </p:nvGrpSpPr>
      <p:grpSpPr>
        <a:xfrm>
          <a:off x="0" y="0"/>
          <a:ext cx="0" cy="0"/>
          <a:chOff x="0" y="0"/>
          <a:chExt cx="0" cy="0"/>
        </a:xfrm>
      </p:grpSpPr>
      <p:sp>
        <p:nvSpPr>
          <p:cNvPr id="3" name="Text 1"/>
          <p:cNvSpPr/>
          <p:nvPr/>
        </p:nvSpPr>
        <p:spPr>
          <a:xfrm>
            <a:off x="650381" y="438525"/>
            <a:ext cx="7597248" cy="548640"/>
          </a:xfrm>
          <a:prstGeom prst="rect">
            <a:avLst/>
          </a:prstGeom>
          <a:noFill/>
          <a:ln/>
        </p:spPr>
        <p:txBody>
          <a:bodyPr wrap="square" rtlCol="0" anchor="ctr"/>
          <a:lstStyle/>
          <a:p>
            <a:pPr marL="0" indent="0">
              <a:buNone/>
            </a:pPr>
            <a:r>
              <a:rPr lang="en-US" sz="3600" b="1">
                <a:solidFill>
                  <a:srgbClr val="FFFFFF"/>
                </a:solidFill>
                <a:ea typeface="Arial Black" pitchFamily="34" charset="-122"/>
                <a:cs typeface="Arial Black" pitchFamily="34" charset="-120"/>
              </a:rPr>
              <a:t>Roadmap for the AI Governance Board</a:t>
            </a:r>
          </a:p>
        </p:txBody>
      </p:sp>
      <p:sp>
        <p:nvSpPr>
          <p:cNvPr id="4" name="Shape 2"/>
          <p:cNvSpPr/>
          <p:nvPr/>
        </p:nvSpPr>
        <p:spPr>
          <a:xfrm>
            <a:off x="457200" y="1188720"/>
            <a:ext cx="2651760" cy="2926080"/>
          </a:xfrm>
          <a:prstGeom prst="rect">
            <a:avLst/>
          </a:prstGeom>
          <a:solidFill>
            <a:srgbClr val="283242"/>
          </a:solidFill>
          <a:ln/>
        </p:spPr>
        <p:txBody>
          <a:bodyPr/>
          <a:lstStyle/>
          <a:p>
            <a:endParaRPr lang="en-US"/>
          </a:p>
        </p:txBody>
      </p:sp>
      <p:sp>
        <p:nvSpPr>
          <p:cNvPr id="5" name="Shape 3"/>
          <p:cNvSpPr/>
          <p:nvPr/>
        </p:nvSpPr>
        <p:spPr>
          <a:xfrm>
            <a:off x="457200" y="1188720"/>
            <a:ext cx="2651760" cy="73152"/>
          </a:xfrm>
          <a:prstGeom prst="rect">
            <a:avLst/>
          </a:prstGeom>
          <a:solidFill>
            <a:srgbClr val="0891B2"/>
          </a:solidFill>
          <a:ln/>
        </p:spPr>
        <p:txBody>
          <a:bodyPr/>
          <a:lstStyle/>
          <a:p>
            <a:endParaRPr lang="en-US"/>
          </a:p>
        </p:txBody>
      </p:sp>
      <p:sp>
        <p:nvSpPr>
          <p:cNvPr id="6" name="Text 4"/>
          <p:cNvSpPr/>
          <p:nvPr/>
        </p:nvSpPr>
        <p:spPr>
          <a:xfrm>
            <a:off x="548640" y="1325880"/>
            <a:ext cx="2468880" cy="365760"/>
          </a:xfrm>
          <a:prstGeom prst="rect">
            <a:avLst/>
          </a:prstGeom>
          <a:noFill/>
          <a:ln/>
        </p:spPr>
        <p:txBody>
          <a:bodyPr wrap="square" rtlCol="0" anchor="ctr"/>
          <a:lstStyle/>
          <a:p>
            <a:pPr marL="0" indent="0">
              <a:buNone/>
            </a:pPr>
            <a:r>
              <a:rPr lang="en-US" sz="1600" b="1" dirty="0">
                <a:solidFill>
                  <a:srgbClr val="0891B2"/>
                </a:solidFill>
              </a:rPr>
              <a:t>Week 1: DISCOVER</a:t>
            </a:r>
            <a:endParaRPr lang="en-US" sz="1600" dirty="0"/>
          </a:p>
        </p:txBody>
      </p:sp>
      <p:sp>
        <p:nvSpPr>
          <p:cNvPr id="7" name="Text 5"/>
          <p:cNvSpPr/>
          <p:nvPr/>
        </p:nvSpPr>
        <p:spPr>
          <a:xfrm>
            <a:off x="548640" y="1783080"/>
            <a:ext cx="2468880" cy="2194560"/>
          </a:xfrm>
          <a:prstGeom prst="rect">
            <a:avLst/>
          </a:prstGeom>
          <a:noFill/>
          <a:ln/>
        </p:spPr>
        <p:txBody>
          <a:bodyPr wrap="square" rtlCol="0" anchor="ctr"/>
          <a:lstStyle/>
          <a:p>
            <a:pPr marL="285750" indent="-285750">
              <a:buFont typeface="Arial" panose="020B0604020202020204" pitchFamily="34" charset="0"/>
              <a:buChar char="•"/>
            </a:pPr>
            <a:r>
              <a:rPr lang="en-US" dirty="0">
                <a:solidFill>
                  <a:srgbClr val="FFFFFF"/>
                </a:solidFill>
              </a:rPr>
              <a:t>Run AI discovery tools</a:t>
            </a:r>
          </a:p>
          <a:p>
            <a:pPr marL="285750" indent="-285750">
              <a:buFont typeface="Arial" panose="020B0604020202020204" pitchFamily="34" charset="0"/>
              <a:buChar char="•"/>
            </a:pPr>
            <a:r>
              <a:rPr lang="en-US" dirty="0">
                <a:solidFill>
                  <a:srgbClr val="FFFFFF"/>
                </a:solidFill>
              </a:rPr>
              <a:t>Block Redline Activity</a:t>
            </a:r>
            <a:endParaRPr lang="en-US" dirty="0"/>
          </a:p>
          <a:p>
            <a:pPr marL="285750" indent="-285750">
              <a:buFont typeface="Arial" panose="020B0604020202020204" pitchFamily="34" charset="0"/>
              <a:buChar char="•"/>
            </a:pPr>
            <a:r>
              <a:rPr lang="en-US" dirty="0">
                <a:solidFill>
                  <a:srgbClr val="FFFFFF"/>
                </a:solidFill>
              </a:rPr>
              <a:t>Anonymous survey</a:t>
            </a:r>
            <a:endParaRPr lang="en-US" dirty="0"/>
          </a:p>
          <a:p>
            <a:pPr marL="285750" indent="-285750">
              <a:buFont typeface="Arial" panose="020B0604020202020204" pitchFamily="34" charset="0"/>
              <a:buChar char="•"/>
            </a:pPr>
            <a:r>
              <a:rPr lang="en-US" dirty="0">
                <a:solidFill>
                  <a:srgbClr val="FFFFFF"/>
                </a:solidFill>
              </a:rPr>
              <a:t>Document findings</a:t>
            </a:r>
          </a:p>
          <a:p>
            <a:pPr marL="0" indent="0">
              <a:buNone/>
            </a:pPr>
            <a:endParaRPr lang="en-US" dirty="0"/>
          </a:p>
        </p:txBody>
      </p:sp>
      <p:sp>
        <p:nvSpPr>
          <p:cNvPr id="8" name="Shape 6"/>
          <p:cNvSpPr/>
          <p:nvPr/>
        </p:nvSpPr>
        <p:spPr>
          <a:xfrm>
            <a:off x="3246120" y="1188720"/>
            <a:ext cx="2651760" cy="2926080"/>
          </a:xfrm>
          <a:prstGeom prst="rect">
            <a:avLst/>
          </a:prstGeom>
          <a:solidFill>
            <a:srgbClr val="283242"/>
          </a:solidFill>
          <a:ln/>
        </p:spPr>
        <p:txBody>
          <a:bodyPr/>
          <a:lstStyle/>
          <a:p>
            <a:endParaRPr lang="en-US"/>
          </a:p>
        </p:txBody>
      </p:sp>
      <p:sp>
        <p:nvSpPr>
          <p:cNvPr id="9" name="Shape 7"/>
          <p:cNvSpPr/>
          <p:nvPr/>
        </p:nvSpPr>
        <p:spPr>
          <a:xfrm>
            <a:off x="3246120" y="1188720"/>
            <a:ext cx="2651760" cy="73152"/>
          </a:xfrm>
          <a:prstGeom prst="rect">
            <a:avLst/>
          </a:prstGeom>
          <a:solidFill>
            <a:srgbClr val="D97706"/>
          </a:solidFill>
          <a:ln/>
        </p:spPr>
        <p:txBody>
          <a:bodyPr/>
          <a:lstStyle/>
          <a:p>
            <a:endParaRPr lang="en-US"/>
          </a:p>
        </p:txBody>
      </p:sp>
      <p:sp>
        <p:nvSpPr>
          <p:cNvPr id="10" name="Text 8"/>
          <p:cNvSpPr/>
          <p:nvPr/>
        </p:nvSpPr>
        <p:spPr>
          <a:xfrm>
            <a:off x="3337560" y="1325880"/>
            <a:ext cx="2468880" cy="365760"/>
          </a:xfrm>
          <a:prstGeom prst="rect">
            <a:avLst/>
          </a:prstGeom>
          <a:noFill/>
          <a:ln/>
        </p:spPr>
        <p:txBody>
          <a:bodyPr wrap="square" rtlCol="0" anchor="ctr"/>
          <a:lstStyle/>
          <a:p>
            <a:pPr marL="0" indent="0">
              <a:buNone/>
            </a:pPr>
            <a:r>
              <a:rPr lang="en-US" sz="1600" b="1">
                <a:solidFill>
                  <a:srgbClr val="D97706"/>
                </a:solidFill>
              </a:rPr>
              <a:t>Week 2: ANALYZE</a:t>
            </a:r>
            <a:endParaRPr lang="en-US" sz="1600"/>
          </a:p>
        </p:txBody>
      </p:sp>
      <p:sp>
        <p:nvSpPr>
          <p:cNvPr id="11" name="Text 9"/>
          <p:cNvSpPr/>
          <p:nvPr/>
        </p:nvSpPr>
        <p:spPr>
          <a:xfrm>
            <a:off x="3337560" y="1783080"/>
            <a:ext cx="2468880" cy="2194560"/>
          </a:xfrm>
          <a:prstGeom prst="rect">
            <a:avLst/>
          </a:prstGeom>
          <a:noFill/>
          <a:ln/>
        </p:spPr>
        <p:txBody>
          <a:bodyPr wrap="square" rtlCol="0" anchor="ctr"/>
          <a:lstStyle/>
          <a:p>
            <a:pPr marL="0" indent="0">
              <a:buNone/>
            </a:pPr>
            <a:r>
              <a:rPr lang="en-US">
                <a:solidFill>
                  <a:srgbClr val="FFFFFF"/>
                </a:solidFill>
              </a:rPr>
              <a:t>• Apply triage matrix</a:t>
            </a:r>
            <a:endParaRPr lang="en-US"/>
          </a:p>
          <a:p>
            <a:pPr marL="0" indent="0">
              <a:buNone/>
            </a:pPr>
            <a:r>
              <a:rPr lang="en-US">
                <a:solidFill>
                  <a:srgbClr val="FFFFFF"/>
                </a:solidFill>
              </a:rPr>
              <a:t>• Identify compliance gaps</a:t>
            </a:r>
            <a:endParaRPr lang="en-US"/>
          </a:p>
          <a:p>
            <a:pPr marL="0" indent="0">
              <a:buNone/>
            </a:pPr>
            <a:r>
              <a:rPr lang="en-US">
                <a:solidFill>
                  <a:srgbClr val="FFFFFF"/>
                </a:solidFill>
              </a:rPr>
              <a:t>• Map data sensitivity</a:t>
            </a:r>
            <a:endParaRPr lang="en-US"/>
          </a:p>
          <a:p>
            <a:pPr marL="0" indent="0">
              <a:buNone/>
            </a:pPr>
            <a:r>
              <a:rPr lang="en-US">
                <a:solidFill>
                  <a:srgbClr val="FFFFFF"/>
                </a:solidFill>
              </a:rPr>
              <a:t>• Prioritize by risk</a:t>
            </a:r>
            <a:endParaRPr lang="en-US"/>
          </a:p>
        </p:txBody>
      </p:sp>
      <p:sp>
        <p:nvSpPr>
          <p:cNvPr id="12" name="Shape 10"/>
          <p:cNvSpPr/>
          <p:nvPr/>
        </p:nvSpPr>
        <p:spPr>
          <a:xfrm>
            <a:off x="6035040" y="1188720"/>
            <a:ext cx="2651760" cy="2926080"/>
          </a:xfrm>
          <a:prstGeom prst="rect">
            <a:avLst/>
          </a:prstGeom>
          <a:solidFill>
            <a:srgbClr val="283242"/>
          </a:solidFill>
          <a:ln/>
        </p:spPr>
        <p:txBody>
          <a:bodyPr/>
          <a:lstStyle/>
          <a:p>
            <a:endParaRPr lang="en-US"/>
          </a:p>
        </p:txBody>
      </p:sp>
      <p:sp>
        <p:nvSpPr>
          <p:cNvPr id="13" name="Shape 11"/>
          <p:cNvSpPr/>
          <p:nvPr/>
        </p:nvSpPr>
        <p:spPr>
          <a:xfrm>
            <a:off x="6035040" y="1188720"/>
            <a:ext cx="2651760" cy="73152"/>
          </a:xfrm>
          <a:prstGeom prst="rect">
            <a:avLst/>
          </a:prstGeom>
          <a:solidFill>
            <a:srgbClr val="10B981"/>
          </a:solidFill>
          <a:ln/>
        </p:spPr>
        <p:txBody>
          <a:bodyPr/>
          <a:lstStyle/>
          <a:p>
            <a:endParaRPr lang="en-US"/>
          </a:p>
        </p:txBody>
      </p:sp>
      <p:sp>
        <p:nvSpPr>
          <p:cNvPr id="14" name="Text 12"/>
          <p:cNvSpPr/>
          <p:nvPr/>
        </p:nvSpPr>
        <p:spPr>
          <a:xfrm>
            <a:off x="6035040" y="1325880"/>
            <a:ext cx="2651760" cy="365760"/>
          </a:xfrm>
          <a:prstGeom prst="rect">
            <a:avLst/>
          </a:prstGeom>
          <a:noFill/>
          <a:ln/>
        </p:spPr>
        <p:txBody>
          <a:bodyPr wrap="square" rtlCol="0" anchor="ctr"/>
          <a:lstStyle/>
          <a:p>
            <a:pPr marL="0" indent="0">
              <a:buNone/>
            </a:pPr>
            <a:r>
              <a:rPr lang="en-US" sz="1600" b="1">
                <a:solidFill>
                  <a:srgbClr val="10B981"/>
                </a:solidFill>
              </a:rPr>
              <a:t>Weeks 3-4: ACT and GOVERN</a:t>
            </a:r>
            <a:endParaRPr lang="en-US" sz="1600"/>
          </a:p>
        </p:txBody>
      </p:sp>
      <p:sp>
        <p:nvSpPr>
          <p:cNvPr id="15" name="Text 13"/>
          <p:cNvSpPr/>
          <p:nvPr/>
        </p:nvSpPr>
        <p:spPr>
          <a:xfrm>
            <a:off x="6126480" y="1783080"/>
            <a:ext cx="2468880" cy="2194560"/>
          </a:xfrm>
          <a:prstGeom prst="rect">
            <a:avLst/>
          </a:prstGeom>
          <a:noFill/>
          <a:ln/>
        </p:spPr>
        <p:txBody>
          <a:bodyPr wrap="square" rtlCol="0" anchor="ctr"/>
          <a:lstStyle/>
          <a:p>
            <a:pPr marL="0" indent="0">
              <a:buNone/>
            </a:pPr>
            <a:r>
              <a:rPr lang="en-US" dirty="0">
                <a:solidFill>
                  <a:srgbClr val="FFFFFF"/>
                </a:solidFill>
              </a:rPr>
              <a:t>• Draft AI policy</a:t>
            </a:r>
            <a:endParaRPr lang="en-US" dirty="0"/>
          </a:p>
          <a:p>
            <a:pPr marL="0" indent="0">
              <a:buNone/>
            </a:pPr>
            <a:r>
              <a:rPr lang="en-US" dirty="0">
                <a:solidFill>
                  <a:srgbClr val="FFFFFF"/>
                </a:solidFill>
              </a:rPr>
              <a:t>• Propose sanctioned tools</a:t>
            </a:r>
            <a:endParaRPr lang="en-US" dirty="0"/>
          </a:p>
          <a:p>
            <a:pPr marL="0" indent="0">
              <a:buNone/>
            </a:pPr>
            <a:r>
              <a:rPr lang="en-US" dirty="0">
                <a:solidFill>
                  <a:srgbClr val="FFFFFF"/>
                </a:solidFill>
              </a:rPr>
              <a:t>• Pilot with one team</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7F587CC-2AF7-E83B-DB1F-CCAF62D439EA}"/>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80BEA3C7-2D11-F755-1BB5-F5BD223DB2DE}"/>
              </a:ext>
            </a:extLst>
          </p:cNvPr>
          <p:cNvSpPr/>
          <p:nvPr/>
        </p:nvSpPr>
        <p:spPr>
          <a:xfrm>
            <a:off x="354848" y="231267"/>
            <a:ext cx="8183880" cy="480061"/>
          </a:xfrm>
          <a:prstGeom prst="rect">
            <a:avLst/>
          </a:prstGeom>
        </p:spPr>
        <p:txBody>
          <a:bodyPr vert="horz" lIns="91440" tIns="45720" rIns="91440" bIns="45720" rtlCol="0" anchor="ctr">
            <a:noAutofit/>
          </a:bodyPr>
          <a:lstStyle/>
          <a:p>
            <a:pPr algn="ctr">
              <a:lnSpc>
                <a:spcPct val="90000"/>
              </a:lnSpc>
              <a:spcBef>
                <a:spcPct val="0"/>
              </a:spcBef>
              <a:spcAft>
                <a:spcPts val="600"/>
              </a:spcAft>
            </a:pPr>
            <a:r>
              <a:rPr lang="en-US" sz="4800" b="1" dirty="0">
                <a:solidFill>
                  <a:schemeClr val="bg1"/>
                </a:solidFill>
              </a:rPr>
              <a:t>Key Takeaways</a:t>
            </a:r>
            <a:endParaRPr lang="en-US" sz="4800" dirty="0">
              <a:solidFill>
                <a:schemeClr val="bg1"/>
              </a:solidFill>
            </a:endParaRPr>
          </a:p>
        </p:txBody>
      </p:sp>
      <p:sp>
        <p:nvSpPr>
          <p:cNvPr id="3" name="Text 0">
            <a:extLst>
              <a:ext uri="{FF2B5EF4-FFF2-40B4-BE49-F238E27FC236}">
                <a16:creationId xmlns:a16="http://schemas.microsoft.com/office/drawing/2014/main" id="{F1FCF618-B2F9-8497-7295-5183CA0462A2}"/>
              </a:ext>
            </a:extLst>
          </p:cNvPr>
          <p:cNvSpPr/>
          <p:nvPr/>
        </p:nvSpPr>
        <p:spPr>
          <a:xfrm>
            <a:off x="192587" y="1013888"/>
            <a:ext cx="8508402" cy="3898346"/>
          </a:xfrm>
          <a:prstGeom prst="rect">
            <a:avLst/>
          </a:prstGeom>
        </p:spPr>
        <p:txBody>
          <a:bodyPr vert="horz" lIns="91440" tIns="45720" rIns="91440" bIns="45720" rtlCol="0" anchor="ctr">
            <a:noAutofit/>
          </a:bodyPr>
          <a:lstStyle/>
          <a:p>
            <a:pPr marL="342900" indent="-342900">
              <a:lnSpc>
                <a:spcPct val="90000"/>
              </a:lnSpc>
              <a:spcBef>
                <a:spcPct val="0"/>
              </a:spcBef>
              <a:spcAft>
                <a:spcPts val="600"/>
              </a:spcAft>
              <a:buFont typeface="Arial" panose="020B0604020202020204" pitchFamily="34" charset="0"/>
              <a:buChar char="•"/>
            </a:pPr>
            <a:r>
              <a:rPr lang="en-US" sz="2400" dirty="0">
                <a:solidFill>
                  <a:schemeClr val="bg1"/>
                </a:solidFill>
              </a:rPr>
              <a:t>Good discovery tools should direct focus and support governance.</a:t>
            </a:r>
          </a:p>
          <a:p>
            <a:pPr marL="342900" indent="-342900">
              <a:lnSpc>
                <a:spcPct val="90000"/>
              </a:lnSpc>
              <a:spcBef>
                <a:spcPct val="0"/>
              </a:spcBef>
              <a:spcAft>
                <a:spcPts val="600"/>
              </a:spcAft>
              <a:buFont typeface="Arial" panose="020B0604020202020204" pitchFamily="34" charset="0"/>
              <a:buChar char="•"/>
            </a:pPr>
            <a:r>
              <a:rPr lang="en-US" sz="2400" dirty="0">
                <a:solidFill>
                  <a:schemeClr val="bg1"/>
                </a:solidFill>
              </a:rPr>
              <a:t>Create a clear policy defining which data can be used with which AI tools.</a:t>
            </a:r>
          </a:p>
          <a:p>
            <a:pPr marL="342900" indent="-342900">
              <a:lnSpc>
                <a:spcPct val="90000"/>
              </a:lnSpc>
              <a:spcBef>
                <a:spcPct val="0"/>
              </a:spcBef>
              <a:spcAft>
                <a:spcPts val="600"/>
              </a:spcAft>
              <a:buFont typeface="Arial" panose="020B0604020202020204" pitchFamily="34" charset="0"/>
              <a:buChar char="•"/>
            </a:pPr>
            <a:r>
              <a:rPr lang="en-US" sz="2400" dirty="0">
                <a:solidFill>
                  <a:schemeClr val="bg1"/>
                </a:solidFill>
              </a:rPr>
              <a:t>Provide sanctioned AI alternatives that align with that policy.</a:t>
            </a:r>
          </a:p>
          <a:p>
            <a:pPr marL="342900" indent="-342900">
              <a:lnSpc>
                <a:spcPct val="90000"/>
              </a:lnSpc>
              <a:spcBef>
                <a:spcPct val="0"/>
              </a:spcBef>
              <a:spcAft>
                <a:spcPts val="600"/>
              </a:spcAft>
              <a:buFont typeface="Arial" panose="020B0604020202020204" pitchFamily="34" charset="0"/>
              <a:buChar char="•"/>
            </a:pPr>
            <a:r>
              <a:rPr lang="en-US" sz="2400" dirty="0">
                <a:solidFill>
                  <a:schemeClr val="bg1"/>
                </a:solidFill>
              </a:rPr>
              <a:t>Never stop communicating with users and leadership once policies, tools, and sanctioned AI are in place.</a:t>
            </a:r>
          </a:p>
          <a:p>
            <a:pPr marL="342900" indent="-342900">
              <a:lnSpc>
                <a:spcPct val="90000"/>
              </a:lnSpc>
              <a:spcBef>
                <a:spcPct val="0"/>
              </a:spcBef>
              <a:spcAft>
                <a:spcPts val="600"/>
              </a:spcAft>
              <a:buFont typeface="Arial" panose="020B0604020202020204" pitchFamily="34" charset="0"/>
              <a:buChar char="•"/>
            </a:pPr>
            <a:r>
              <a:rPr lang="en-US" sz="2400" dirty="0">
                <a:solidFill>
                  <a:schemeClr val="bg1"/>
                </a:solidFill>
              </a:rPr>
              <a:t>Begin preparing now for agentic AI detection — it is coming fast.</a:t>
            </a:r>
          </a:p>
        </p:txBody>
      </p:sp>
    </p:spTree>
    <p:extLst>
      <p:ext uri="{BB962C8B-B14F-4D97-AF65-F5344CB8AC3E}">
        <p14:creationId xmlns:p14="http://schemas.microsoft.com/office/powerpoint/2010/main" val="33766242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C3896A03-3945-419A-B66B-4EE266EDD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0"/>
            <a:ext cx="4562585" cy="51435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0"/>
          <p:cNvSpPr/>
          <p:nvPr/>
        </p:nvSpPr>
        <p:spPr>
          <a:xfrm>
            <a:off x="866667" y="4"/>
            <a:ext cx="3434877" cy="478316"/>
          </a:xfrm>
          <a:prstGeom prst="rect">
            <a:avLst/>
          </a:prstGeom>
        </p:spPr>
        <p:txBody>
          <a:bodyPr vert="horz" lIns="91440" tIns="45720" rIns="91440" bIns="45720" rtlCol="0" anchor="b">
            <a:noAutofit/>
          </a:bodyPr>
          <a:lstStyle/>
          <a:p>
            <a:pPr marL="0" indent="0">
              <a:lnSpc>
                <a:spcPct val="90000"/>
              </a:lnSpc>
              <a:spcBef>
                <a:spcPct val="0"/>
              </a:spcBef>
              <a:spcAft>
                <a:spcPts val="600"/>
              </a:spcAft>
            </a:pPr>
            <a:r>
              <a:rPr lang="en-US" b="1">
                <a:solidFill>
                  <a:schemeClr val="bg1"/>
                </a:solidFill>
                <a:latin typeface="+mj-lt"/>
                <a:ea typeface="+mj-ea"/>
                <a:cs typeface="+mj-cs"/>
              </a:rPr>
              <a:t>Shadow AI</a:t>
            </a:r>
            <a:endParaRPr lang="en-US">
              <a:solidFill>
                <a:schemeClr val="bg1"/>
              </a:solidFill>
              <a:latin typeface="+mj-lt"/>
              <a:ea typeface="+mj-ea"/>
              <a:cs typeface="+mj-cs"/>
            </a:endParaRPr>
          </a:p>
        </p:txBody>
      </p:sp>
      <p:sp>
        <p:nvSpPr>
          <p:cNvPr id="23" name="Rectangle 22">
            <a:extLst>
              <a:ext uri="{FF2B5EF4-FFF2-40B4-BE49-F238E27FC236}">
                <a16:creationId xmlns:a16="http://schemas.microsoft.com/office/drawing/2014/main" id="{B34F5AD2-EDBD-4BBD-A55C-EAFFD0C70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0" y="0"/>
            <a:ext cx="4571992" cy="5143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1"/>
          <p:cNvSpPr/>
          <p:nvPr/>
        </p:nvSpPr>
        <p:spPr>
          <a:xfrm>
            <a:off x="4562592" y="237020"/>
            <a:ext cx="3229392" cy="241300"/>
          </a:xfrm>
          <a:prstGeom prst="rect">
            <a:avLst/>
          </a:prstGeom>
        </p:spPr>
        <p:txBody>
          <a:bodyPr vert="horz" lIns="91440" tIns="45720" rIns="91440" bIns="45720" rtlCol="0" anchor="b">
            <a:noAutofit/>
          </a:bodyPr>
          <a:lstStyle/>
          <a:p>
            <a:pPr algn="r">
              <a:lnSpc>
                <a:spcPct val="90000"/>
              </a:lnSpc>
              <a:spcBef>
                <a:spcPts val="1000"/>
              </a:spcBef>
            </a:pPr>
            <a:r>
              <a:rPr lang="en-US" i="1"/>
              <a:t>Bring It Into the Light</a:t>
            </a:r>
            <a:endParaRPr lang="en-US"/>
          </a:p>
        </p:txBody>
      </p:sp>
      <p:pic>
        <p:nvPicPr>
          <p:cNvPr id="11" name="Picture 10" descr="A group of people celebrating in a room&#10;&#10;AI-generated content may be incorrect.">
            <a:extLst>
              <a:ext uri="{FF2B5EF4-FFF2-40B4-BE49-F238E27FC236}">
                <a16:creationId xmlns:a16="http://schemas.microsoft.com/office/drawing/2014/main" id="{4E283B40-1702-B2FB-1577-9DC92C5D91BC}"/>
              </a:ext>
            </a:extLst>
          </p:cNvPr>
          <p:cNvPicPr>
            <a:picLocks noChangeAspect="1"/>
          </p:cNvPicPr>
          <p:nvPr/>
        </p:nvPicPr>
        <p:blipFill>
          <a:blip r:embed="rId3"/>
          <a:srcRect r="-2" b="19729"/>
          <a:stretch>
            <a:fillRect/>
          </a:stretch>
        </p:blipFill>
        <p:spPr>
          <a:xfrm>
            <a:off x="866667" y="478320"/>
            <a:ext cx="7417323" cy="4182573"/>
          </a:xfrm>
          <a:prstGeom prst="rect">
            <a:avLst/>
          </a:prstGeom>
        </p:spPr>
      </p:pic>
      <p:sp>
        <p:nvSpPr>
          <p:cNvPr id="12" name="Text 0">
            <a:extLst>
              <a:ext uri="{FF2B5EF4-FFF2-40B4-BE49-F238E27FC236}">
                <a16:creationId xmlns:a16="http://schemas.microsoft.com/office/drawing/2014/main" id="{2E8532B5-A277-EE27-C5D1-45F6AC36C34E}"/>
              </a:ext>
            </a:extLst>
          </p:cNvPr>
          <p:cNvSpPr/>
          <p:nvPr/>
        </p:nvSpPr>
        <p:spPr>
          <a:xfrm>
            <a:off x="774367" y="4595623"/>
            <a:ext cx="3434877" cy="478316"/>
          </a:xfrm>
          <a:prstGeom prst="rect">
            <a:avLst/>
          </a:prstGeom>
        </p:spPr>
        <p:txBody>
          <a:bodyPr vert="horz" lIns="91440" tIns="45720" rIns="91440" bIns="45720" rtlCol="0" anchor="b">
            <a:noAutofit/>
          </a:bodyPr>
          <a:lstStyle/>
          <a:p>
            <a:pPr marL="0" indent="0">
              <a:lnSpc>
                <a:spcPct val="90000"/>
              </a:lnSpc>
              <a:spcBef>
                <a:spcPct val="0"/>
              </a:spcBef>
              <a:spcAft>
                <a:spcPts val="600"/>
              </a:spcAft>
            </a:pPr>
            <a:r>
              <a:rPr lang="en-US" b="1">
                <a:solidFill>
                  <a:schemeClr val="bg1"/>
                </a:solidFill>
                <a:latin typeface="+mj-lt"/>
                <a:ea typeface="+mj-ea"/>
                <a:cs typeface="+mj-cs"/>
              </a:rPr>
              <a:t>Jonathan Eaton</a:t>
            </a:r>
            <a:endParaRPr lang="en-US">
              <a:solidFill>
                <a:schemeClr val="bg1"/>
              </a:solidFill>
              <a:latin typeface="+mj-lt"/>
              <a:ea typeface="+mj-ea"/>
              <a:cs typeface="+mj-cs"/>
            </a:endParaRPr>
          </a:p>
        </p:txBody>
      </p:sp>
      <p:sp>
        <p:nvSpPr>
          <p:cNvPr id="13" name="Text 1">
            <a:extLst>
              <a:ext uri="{FF2B5EF4-FFF2-40B4-BE49-F238E27FC236}">
                <a16:creationId xmlns:a16="http://schemas.microsoft.com/office/drawing/2014/main" id="{FA568C0D-4020-5448-B9F7-F7DC21ECFE54}"/>
              </a:ext>
            </a:extLst>
          </p:cNvPr>
          <p:cNvSpPr/>
          <p:nvPr/>
        </p:nvSpPr>
        <p:spPr>
          <a:xfrm>
            <a:off x="4714991" y="4660893"/>
            <a:ext cx="3759307" cy="374405"/>
          </a:xfrm>
          <a:prstGeom prst="rect">
            <a:avLst/>
          </a:prstGeom>
        </p:spPr>
        <p:txBody>
          <a:bodyPr vert="horz" lIns="91440" tIns="45720" rIns="91440" bIns="45720" rtlCol="0" anchor="b">
            <a:noAutofit/>
          </a:bodyPr>
          <a:lstStyle/>
          <a:p>
            <a:pPr algn="r">
              <a:lnSpc>
                <a:spcPct val="90000"/>
              </a:lnSpc>
              <a:spcBef>
                <a:spcPts val="1000"/>
              </a:spcBef>
            </a:pPr>
            <a:r>
              <a:rPr lang="en-US" i="1" err="1"/>
              <a:t>Tribalhub</a:t>
            </a:r>
            <a:r>
              <a:rPr lang="en-US" i="1"/>
              <a:t> Cybersecurity Summit 2026</a:t>
            </a:r>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1981BD1-D98E-DBDA-8D78-41B1F75AF1B4}"/>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B418D714-C5A4-325E-550B-C13D968F65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0"/>
            <a:ext cx="4562585" cy="51435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0">
            <a:extLst>
              <a:ext uri="{FF2B5EF4-FFF2-40B4-BE49-F238E27FC236}">
                <a16:creationId xmlns:a16="http://schemas.microsoft.com/office/drawing/2014/main" id="{47700F47-EE59-F218-6F4F-0408EA442C12}"/>
              </a:ext>
            </a:extLst>
          </p:cNvPr>
          <p:cNvSpPr/>
          <p:nvPr/>
        </p:nvSpPr>
        <p:spPr>
          <a:xfrm>
            <a:off x="866667" y="4"/>
            <a:ext cx="3434877" cy="478316"/>
          </a:xfrm>
          <a:prstGeom prst="rect">
            <a:avLst/>
          </a:prstGeom>
        </p:spPr>
        <p:txBody>
          <a:bodyPr vert="horz" lIns="91440" tIns="45720" rIns="91440" bIns="45720" rtlCol="0" anchor="b">
            <a:noAutofit/>
          </a:bodyPr>
          <a:lstStyle/>
          <a:p>
            <a:pPr marL="0" indent="0">
              <a:lnSpc>
                <a:spcPct val="90000"/>
              </a:lnSpc>
              <a:spcBef>
                <a:spcPct val="0"/>
              </a:spcBef>
              <a:spcAft>
                <a:spcPts val="600"/>
              </a:spcAft>
            </a:pPr>
            <a:r>
              <a:rPr lang="en-US" b="1">
                <a:solidFill>
                  <a:schemeClr val="bg1"/>
                </a:solidFill>
                <a:latin typeface="+mj-lt"/>
                <a:ea typeface="+mj-ea"/>
                <a:cs typeface="+mj-cs"/>
              </a:rPr>
              <a:t>Shadow AI</a:t>
            </a:r>
            <a:endParaRPr lang="en-US">
              <a:solidFill>
                <a:schemeClr val="bg1"/>
              </a:solidFill>
              <a:latin typeface="+mj-lt"/>
              <a:ea typeface="+mj-ea"/>
              <a:cs typeface="+mj-cs"/>
            </a:endParaRPr>
          </a:p>
        </p:txBody>
      </p:sp>
      <p:sp>
        <p:nvSpPr>
          <p:cNvPr id="23" name="Rectangle 22">
            <a:extLst>
              <a:ext uri="{FF2B5EF4-FFF2-40B4-BE49-F238E27FC236}">
                <a16:creationId xmlns:a16="http://schemas.microsoft.com/office/drawing/2014/main" id="{BD8826FF-9907-BC24-74DA-BE3349D2D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0" y="0"/>
            <a:ext cx="4571992" cy="5143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1">
            <a:extLst>
              <a:ext uri="{FF2B5EF4-FFF2-40B4-BE49-F238E27FC236}">
                <a16:creationId xmlns:a16="http://schemas.microsoft.com/office/drawing/2014/main" id="{619CED43-327A-7BA1-A47A-D45B6026F6BB}"/>
              </a:ext>
            </a:extLst>
          </p:cNvPr>
          <p:cNvSpPr/>
          <p:nvPr/>
        </p:nvSpPr>
        <p:spPr>
          <a:xfrm>
            <a:off x="4562592" y="237020"/>
            <a:ext cx="3229392" cy="241300"/>
          </a:xfrm>
          <a:prstGeom prst="rect">
            <a:avLst/>
          </a:prstGeom>
        </p:spPr>
        <p:txBody>
          <a:bodyPr vert="horz" lIns="91440" tIns="45720" rIns="91440" bIns="45720" rtlCol="0" anchor="b">
            <a:noAutofit/>
          </a:bodyPr>
          <a:lstStyle/>
          <a:p>
            <a:pPr algn="r">
              <a:lnSpc>
                <a:spcPct val="90000"/>
              </a:lnSpc>
              <a:spcBef>
                <a:spcPts val="1000"/>
              </a:spcBef>
            </a:pPr>
            <a:r>
              <a:rPr lang="en-US" i="1"/>
              <a:t>Bring It Into the Light</a:t>
            </a:r>
            <a:endParaRPr lang="en-US"/>
          </a:p>
        </p:txBody>
      </p:sp>
      <p:pic>
        <p:nvPicPr>
          <p:cNvPr id="11" name="Picture 10" descr="A group of people celebrating in a room&#10;&#10;AI-generated content may be incorrect.">
            <a:extLst>
              <a:ext uri="{FF2B5EF4-FFF2-40B4-BE49-F238E27FC236}">
                <a16:creationId xmlns:a16="http://schemas.microsoft.com/office/drawing/2014/main" id="{3FE2F495-D227-6318-1840-875886C6D330}"/>
              </a:ext>
            </a:extLst>
          </p:cNvPr>
          <p:cNvPicPr>
            <a:picLocks noChangeAspect="1"/>
          </p:cNvPicPr>
          <p:nvPr/>
        </p:nvPicPr>
        <p:blipFill>
          <a:blip r:embed="rId3"/>
          <a:srcRect r="-2" b="19729"/>
          <a:stretch>
            <a:fillRect/>
          </a:stretch>
        </p:blipFill>
        <p:spPr>
          <a:xfrm>
            <a:off x="866667" y="478320"/>
            <a:ext cx="7417323" cy="4182573"/>
          </a:xfrm>
          <a:prstGeom prst="rect">
            <a:avLst/>
          </a:prstGeom>
        </p:spPr>
      </p:pic>
      <p:sp>
        <p:nvSpPr>
          <p:cNvPr id="12" name="Text 0">
            <a:extLst>
              <a:ext uri="{FF2B5EF4-FFF2-40B4-BE49-F238E27FC236}">
                <a16:creationId xmlns:a16="http://schemas.microsoft.com/office/drawing/2014/main" id="{64719D86-8879-A071-31BD-46630804A440}"/>
              </a:ext>
            </a:extLst>
          </p:cNvPr>
          <p:cNvSpPr/>
          <p:nvPr/>
        </p:nvSpPr>
        <p:spPr>
          <a:xfrm>
            <a:off x="774367" y="4595623"/>
            <a:ext cx="3434877" cy="478316"/>
          </a:xfrm>
          <a:prstGeom prst="rect">
            <a:avLst/>
          </a:prstGeom>
        </p:spPr>
        <p:txBody>
          <a:bodyPr vert="horz" lIns="91440" tIns="45720" rIns="91440" bIns="45720" rtlCol="0" anchor="b">
            <a:noAutofit/>
          </a:bodyPr>
          <a:lstStyle/>
          <a:p>
            <a:pPr marL="0" indent="0">
              <a:lnSpc>
                <a:spcPct val="90000"/>
              </a:lnSpc>
              <a:spcBef>
                <a:spcPct val="0"/>
              </a:spcBef>
              <a:spcAft>
                <a:spcPts val="600"/>
              </a:spcAft>
            </a:pPr>
            <a:r>
              <a:rPr lang="en-US" b="1" dirty="0">
                <a:solidFill>
                  <a:schemeClr val="bg1"/>
                </a:solidFill>
                <a:latin typeface="+mj-lt"/>
                <a:ea typeface="+mj-ea"/>
                <a:cs typeface="+mj-cs"/>
              </a:rPr>
              <a:t>Jon Eaton</a:t>
            </a:r>
            <a:endParaRPr lang="en-US" dirty="0">
              <a:solidFill>
                <a:schemeClr val="bg1"/>
              </a:solidFill>
              <a:latin typeface="+mj-lt"/>
              <a:ea typeface="+mj-ea"/>
              <a:cs typeface="+mj-cs"/>
            </a:endParaRPr>
          </a:p>
        </p:txBody>
      </p:sp>
      <p:sp>
        <p:nvSpPr>
          <p:cNvPr id="13" name="Text 1">
            <a:extLst>
              <a:ext uri="{FF2B5EF4-FFF2-40B4-BE49-F238E27FC236}">
                <a16:creationId xmlns:a16="http://schemas.microsoft.com/office/drawing/2014/main" id="{1C883E3A-6D42-E951-D289-AA537ACC86CB}"/>
              </a:ext>
            </a:extLst>
          </p:cNvPr>
          <p:cNvSpPr/>
          <p:nvPr/>
        </p:nvSpPr>
        <p:spPr>
          <a:xfrm>
            <a:off x="4714991" y="4660893"/>
            <a:ext cx="3759307" cy="374405"/>
          </a:xfrm>
          <a:prstGeom prst="rect">
            <a:avLst/>
          </a:prstGeom>
        </p:spPr>
        <p:txBody>
          <a:bodyPr vert="horz" lIns="91440" tIns="45720" rIns="91440" bIns="45720" rtlCol="0" anchor="b">
            <a:noAutofit/>
          </a:bodyPr>
          <a:lstStyle/>
          <a:p>
            <a:pPr algn="r">
              <a:lnSpc>
                <a:spcPct val="90000"/>
              </a:lnSpc>
              <a:spcBef>
                <a:spcPts val="1000"/>
              </a:spcBef>
            </a:pPr>
            <a:r>
              <a:rPr lang="en-US" i="1" err="1"/>
              <a:t>Tribalhub</a:t>
            </a:r>
            <a:r>
              <a:rPr lang="en-US" i="1"/>
              <a:t> Cybersecurity Summit 2026</a:t>
            </a:r>
            <a:endParaRPr lang="en-US"/>
          </a:p>
        </p:txBody>
      </p:sp>
      <p:pic>
        <p:nvPicPr>
          <p:cNvPr id="4" name="Picture 3" descr="A qr code with a white background&#10;&#10;AI-generated content may be incorrect.">
            <a:extLst>
              <a:ext uri="{FF2B5EF4-FFF2-40B4-BE49-F238E27FC236}">
                <a16:creationId xmlns:a16="http://schemas.microsoft.com/office/drawing/2014/main" id="{15F7EB94-B1F2-828C-5AFB-311FCA0BF4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8007" y="2595502"/>
            <a:ext cx="2065391" cy="2065391"/>
          </a:xfrm>
          <a:prstGeom prst="rect">
            <a:avLst/>
          </a:prstGeom>
        </p:spPr>
      </p:pic>
    </p:spTree>
    <p:extLst>
      <p:ext uri="{BB962C8B-B14F-4D97-AF65-F5344CB8AC3E}">
        <p14:creationId xmlns:p14="http://schemas.microsoft.com/office/powerpoint/2010/main" val="10972037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1825</TotalTime>
  <Words>5949</Words>
  <Application>Microsoft Office PowerPoint</Application>
  <PresentationFormat>On-screen Show (16:9)</PresentationFormat>
  <Paragraphs>594</Paragraphs>
  <Slides>64</Slides>
  <Notes>64</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64</vt:i4>
      </vt:variant>
    </vt:vector>
  </HeadingPairs>
  <TitlesOfParts>
    <vt:vector size="70" baseType="lpstr">
      <vt:lpstr>Aptos</vt:lpstr>
      <vt:lpstr>Arial</vt:lpstr>
      <vt:lpstr>Arial Black</vt:lpstr>
      <vt:lpstr>Calibri</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Shadow AI: Bring It Into the Light</dc:title>
  <dc:subject>PptxGenJS Presentation</dc:subject>
  <dc:creator>Jonathan Eaton</dc:creator>
  <cp:lastModifiedBy>Jonathan Eaton</cp:lastModifiedBy>
  <cp:revision>4</cp:revision>
  <dcterms:created xsi:type="dcterms:W3CDTF">2026-02-01T04:19:24Z</dcterms:created>
  <dcterms:modified xsi:type="dcterms:W3CDTF">2026-02-18T03:58:43Z</dcterms:modified>
</cp:coreProperties>
</file>